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96" r:id="rId3"/>
    <p:sldId id="299" r:id="rId4"/>
    <p:sldId id="302" r:id="rId5"/>
    <p:sldId id="304" r:id="rId6"/>
    <p:sldId id="326" r:id="rId7"/>
    <p:sldId id="327" r:id="rId8"/>
    <p:sldId id="328" r:id="rId9"/>
    <p:sldId id="329" r:id="rId10"/>
    <p:sldId id="324" r:id="rId11"/>
    <p:sldId id="330" r:id="rId12"/>
    <p:sldId id="306" r:id="rId13"/>
    <p:sldId id="325" r:id="rId14"/>
    <p:sldId id="308" r:id="rId15"/>
    <p:sldId id="307" r:id="rId16"/>
    <p:sldId id="293" r:id="rId17"/>
  </p:sldIdLst>
  <p:sldSz cx="10080625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D35E"/>
    <a:srgbClr val="29B9A6"/>
    <a:srgbClr val="F47264"/>
    <a:srgbClr val="84CBC5"/>
    <a:srgbClr val="144C74"/>
    <a:srgbClr val="1B6AA3"/>
    <a:srgbClr val="FFC20F"/>
    <a:srgbClr val="14507A"/>
    <a:srgbClr val="45B2A8"/>
    <a:srgbClr val="0089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50" autoAdjust="0"/>
    <p:restoredTop sz="94660"/>
  </p:normalViewPr>
  <p:slideViewPr>
    <p:cSldViewPr snapToGrid="0">
      <p:cViewPr>
        <p:scale>
          <a:sx n="70" d="100"/>
          <a:sy n="70" d="100"/>
        </p:scale>
        <p:origin x="-3000" y="-1056"/>
      </p:cViewPr>
      <p:guideLst>
        <p:guide orient="horz" pos="2160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C4A11E-3BD4-4A3C-BCB5-3FACA198ED4B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2D616A17-9E0D-453C-8BBC-64FB5EFC08FB}">
      <dgm:prSet custT="1"/>
      <dgm:spPr/>
      <dgm:t>
        <a:bodyPr/>
        <a:lstStyle/>
        <a:p>
          <a:pPr algn="l" rtl="0"/>
          <a:r>
            <a:rPr lang="zh-CN" altLang="en-US" sz="1600" b="1" dirty="0" smtClean="0">
              <a:latin typeface="华文细黑" pitchFamily="2" charset="-122"/>
              <a:ea typeface="华文细黑" pitchFamily="2" charset="-122"/>
            </a:rPr>
            <a:t>读写器将要发送的信息，经编码后加载到高频载波信号上再经天线向外发送。</a:t>
          </a:r>
          <a:endParaRPr lang="zh-CN" altLang="en-US" sz="1600" b="1" dirty="0">
            <a:latin typeface="华文细黑" pitchFamily="2" charset="-122"/>
            <a:ea typeface="华文细黑" pitchFamily="2" charset="-122"/>
          </a:endParaRPr>
        </a:p>
      </dgm:t>
    </dgm:pt>
    <dgm:pt modelId="{BBB42BDF-F839-45DE-8322-64B81FDA1247}" type="parTrans" cxnId="{79FC5D63-1B9F-4483-A235-137B88EC12E7}">
      <dgm:prSet/>
      <dgm:spPr/>
      <dgm:t>
        <a:bodyPr/>
        <a:lstStyle/>
        <a:p>
          <a:endParaRPr lang="zh-CN" altLang="en-US"/>
        </a:p>
      </dgm:t>
    </dgm:pt>
    <dgm:pt modelId="{C5A82E10-9AEC-4768-A25C-B6607BB3E106}" type="sibTrans" cxnId="{79FC5D63-1B9F-4483-A235-137B88EC12E7}">
      <dgm:prSet/>
      <dgm:spPr/>
      <dgm:t>
        <a:bodyPr/>
        <a:lstStyle/>
        <a:p>
          <a:endParaRPr lang="zh-CN" altLang="en-US"/>
        </a:p>
      </dgm:t>
    </dgm:pt>
    <dgm:pt modelId="{E9EAFD3B-7F85-491D-82D1-195F22C9EB9F}">
      <dgm:prSet custT="1"/>
      <dgm:spPr/>
      <dgm:t>
        <a:bodyPr/>
        <a:lstStyle/>
        <a:p>
          <a:pPr algn="l" rtl="0"/>
          <a:r>
            <a:rPr lang="zh-CN" altLang="en-US" sz="1600" b="1" dirty="0" smtClean="0">
              <a:latin typeface="华文细黑" pitchFamily="2" charset="-122"/>
              <a:ea typeface="华文细黑" pitchFamily="2" charset="-122"/>
            </a:rPr>
            <a:t>进入读写器工作区域的电子标签接收此信号，卡内芯片的有关电路对此信号进行倍压整流、调制、解码、解密，然后对命令请求、密码、权限等进行判断。</a:t>
          </a:r>
          <a:endParaRPr lang="zh-CN" altLang="en-US" sz="1600" b="1" dirty="0">
            <a:latin typeface="华文细黑" pitchFamily="2" charset="-122"/>
            <a:ea typeface="华文细黑" pitchFamily="2" charset="-122"/>
          </a:endParaRPr>
        </a:p>
      </dgm:t>
    </dgm:pt>
    <dgm:pt modelId="{25EEF7D4-3825-4FD3-B04B-415090A9AD70}" type="parTrans" cxnId="{CE4A85A2-E66C-44B7-B65A-0471876532A1}">
      <dgm:prSet/>
      <dgm:spPr/>
      <dgm:t>
        <a:bodyPr/>
        <a:lstStyle/>
        <a:p>
          <a:endParaRPr lang="zh-CN" altLang="en-US"/>
        </a:p>
      </dgm:t>
    </dgm:pt>
    <dgm:pt modelId="{71723101-0CB1-46FF-9212-AF1572FEC443}" type="sibTrans" cxnId="{CE4A85A2-E66C-44B7-B65A-0471876532A1}">
      <dgm:prSet/>
      <dgm:spPr/>
      <dgm:t>
        <a:bodyPr/>
        <a:lstStyle/>
        <a:p>
          <a:endParaRPr lang="zh-CN" altLang="en-US"/>
        </a:p>
      </dgm:t>
    </dgm:pt>
    <dgm:pt modelId="{5A269BBC-476E-427A-AFF7-8F80538D1052}">
      <dgm:prSet custT="1"/>
      <dgm:spPr/>
      <dgm:t>
        <a:bodyPr/>
        <a:lstStyle/>
        <a:p>
          <a:pPr algn="l" rtl="0"/>
          <a:r>
            <a:rPr lang="zh-CN" altLang="en-US" sz="1600" b="1" dirty="0" smtClean="0">
              <a:latin typeface="华文细黑" pitchFamily="2" charset="-122"/>
              <a:ea typeface="华文细黑" pitchFamily="2" charset="-122"/>
            </a:rPr>
            <a:t>若为读命令，控制逻辑电路则从存储器中读取有关信息，经加密、编码、调制后通过片上天线再发送给阅读器，阅读器对接收到的信号进行解调、解码、解密后送至信息系统进行处理。</a:t>
          </a:r>
          <a:endParaRPr lang="zh-CN" altLang="en-US" sz="1600" b="1" dirty="0">
            <a:latin typeface="华文细黑" pitchFamily="2" charset="-122"/>
            <a:ea typeface="华文细黑" pitchFamily="2" charset="-122"/>
          </a:endParaRPr>
        </a:p>
      </dgm:t>
    </dgm:pt>
    <dgm:pt modelId="{9A00F6A3-9883-4645-A779-496DA80D92D7}" type="parTrans" cxnId="{6B513EAD-0155-4CFD-94BE-3CCC8B9B5253}">
      <dgm:prSet/>
      <dgm:spPr/>
      <dgm:t>
        <a:bodyPr/>
        <a:lstStyle/>
        <a:p>
          <a:endParaRPr lang="zh-CN" altLang="en-US"/>
        </a:p>
      </dgm:t>
    </dgm:pt>
    <dgm:pt modelId="{4E7DCE0D-92CA-4B37-B801-C1E5C8AD3896}" type="sibTrans" cxnId="{6B513EAD-0155-4CFD-94BE-3CCC8B9B5253}">
      <dgm:prSet/>
      <dgm:spPr/>
      <dgm:t>
        <a:bodyPr/>
        <a:lstStyle/>
        <a:p>
          <a:endParaRPr lang="zh-CN" altLang="en-US"/>
        </a:p>
      </dgm:t>
    </dgm:pt>
    <dgm:pt modelId="{FCEBD781-EBCF-4F99-BCA3-794C891588F1}">
      <dgm:prSet custT="1"/>
      <dgm:spPr/>
      <dgm:t>
        <a:bodyPr/>
        <a:lstStyle/>
        <a:p>
          <a:pPr algn="l" rtl="0"/>
          <a:r>
            <a:rPr lang="zh-CN" altLang="en-US" sz="1600" b="1" dirty="0" smtClean="0">
              <a:latin typeface="华文细黑" pitchFamily="2" charset="-122"/>
              <a:ea typeface="华文细黑" pitchFamily="2" charset="-122"/>
            </a:rPr>
            <a:t>若为修改信息的写命令，有关控制逻辑引起电子标签内部电荷泵提升工作电压，提供电压擦写</a:t>
          </a:r>
          <a:r>
            <a:rPr lang="en-US" altLang="zh-CN" sz="1600" b="1" dirty="0" smtClean="0">
              <a:latin typeface="华文细黑" pitchFamily="2" charset="-122"/>
              <a:ea typeface="华文细黑" pitchFamily="2" charset="-122"/>
            </a:rPr>
            <a:t>E2PROM</a:t>
          </a:r>
          <a:r>
            <a:rPr lang="zh-CN" altLang="en-US" sz="1600" b="1" dirty="0" smtClean="0">
              <a:latin typeface="华文细黑" pitchFamily="2" charset="-122"/>
              <a:ea typeface="华文细黑" pitchFamily="2" charset="-122"/>
            </a:rPr>
            <a:t>。若经判断其对应密码和权限不符，则返回出错信息</a:t>
          </a:r>
          <a:r>
            <a:rPr lang="zh-CN" altLang="en-US" sz="1600" dirty="0" smtClean="0"/>
            <a:t>。</a:t>
          </a:r>
          <a:endParaRPr lang="zh-CN" sz="1600" dirty="0"/>
        </a:p>
      </dgm:t>
    </dgm:pt>
    <dgm:pt modelId="{AE67F386-FD8E-4F17-9A46-62EB2BA754B1}" type="sibTrans" cxnId="{E2CF0E5A-7449-4AF3-B140-B7AD9103F5CB}">
      <dgm:prSet/>
      <dgm:spPr/>
      <dgm:t>
        <a:bodyPr/>
        <a:lstStyle/>
        <a:p>
          <a:endParaRPr lang="zh-CN" altLang="en-US"/>
        </a:p>
      </dgm:t>
    </dgm:pt>
    <dgm:pt modelId="{7C8FD6BB-8591-4A0E-A827-CAFB4200AA16}" type="parTrans" cxnId="{E2CF0E5A-7449-4AF3-B140-B7AD9103F5CB}">
      <dgm:prSet/>
      <dgm:spPr/>
      <dgm:t>
        <a:bodyPr/>
        <a:lstStyle/>
        <a:p>
          <a:endParaRPr lang="zh-CN" altLang="en-US"/>
        </a:p>
      </dgm:t>
    </dgm:pt>
    <dgm:pt modelId="{2B0E7BF0-90CE-4AA0-9B9B-6F61CBFC0A77}" type="pres">
      <dgm:prSet presAssocID="{87C4A11E-3BD4-4A3C-BCB5-3FACA198ED4B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488FC57-28BF-40E8-B82F-C5F6676621E1}" type="pres">
      <dgm:prSet presAssocID="{2D616A17-9E0D-453C-8BBC-64FB5EFC08FB}" presName="node" presStyleLbl="node1" presStyleIdx="0" presStyleCnt="4" custScaleX="159451" custScaleY="5685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F19819A-409D-4DD9-9363-65CB691FD8E6}" type="pres">
      <dgm:prSet presAssocID="{C5A82E10-9AEC-4768-A25C-B6607BB3E106}" presName="sibTrans" presStyleLbl="sibTrans2D1" presStyleIdx="0" presStyleCnt="3" custScaleX="111296" custLinFactNeighborY="2"/>
      <dgm:spPr/>
      <dgm:t>
        <a:bodyPr/>
        <a:lstStyle/>
        <a:p>
          <a:endParaRPr lang="zh-CN" altLang="en-US"/>
        </a:p>
      </dgm:t>
    </dgm:pt>
    <dgm:pt modelId="{6C58141F-188E-4718-BF92-DD14689A8A0E}" type="pres">
      <dgm:prSet presAssocID="{C5A82E10-9AEC-4768-A25C-B6607BB3E106}" presName="connectorText" presStyleLbl="sibTrans2D1" presStyleIdx="0" presStyleCnt="3"/>
      <dgm:spPr/>
      <dgm:t>
        <a:bodyPr/>
        <a:lstStyle/>
        <a:p>
          <a:endParaRPr lang="zh-CN" altLang="en-US"/>
        </a:p>
      </dgm:t>
    </dgm:pt>
    <dgm:pt modelId="{457FD37A-8540-484F-9D48-3023FF5205CA}" type="pres">
      <dgm:prSet presAssocID="{E9EAFD3B-7F85-491D-82D1-195F22C9EB9F}" presName="node" presStyleLbl="node1" presStyleIdx="1" presStyleCnt="4" custScaleX="161665" custScaleY="69021" custLinFactNeighborX="-1989" custLinFactNeighborY="-945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39358E1-F30F-42B0-9B03-97CEBA6DA247}" type="pres">
      <dgm:prSet presAssocID="{71723101-0CB1-46FF-9212-AF1572FEC443}" presName="sibTrans" presStyleLbl="sibTrans2D1" presStyleIdx="1" presStyleCnt="3" custScaleX="134623" custLinFactNeighborX="-7330" custLinFactNeighborY="-3281"/>
      <dgm:spPr/>
      <dgm:t>
        <a:bodyPr/>
        <a:lstStyle/>
        <a:p>
          <a:endParaRPr lang="zh-CN" altLang="en-US"/>
        </a:p>
      </dgm:t>
    </dgm:pt>
    <dgm:pt modelId="{01BBC824-6B16-42F7-8DCB-186380E33176}" type="pres">
      <dgm:prSet presAssocID="{71723101-0CB1-46FF-9212-AF1572FEC443}" presName="connectorText" presStyleLbl="sibTrans2D1" presStyleIdx="1" presStyleCnt="3"/>
      <dgm:spPr/>
      <dgm:t>
        <a:bodyPr/>
        <a:lstStyle/>
        <a:p>
          <a:endParaRPr lang="zh-CN" altLang="en-US"/>
        </a:p>
      </dgm:t>
    </dgm:pt>
    <dgm:pt modelId="{2661C1A6-BF03-46AE-B785-2CBF215CB79B}" type="pres">
      <dgm:prSet presAssocID="{5A269BBC-476E-427A-AFF7-8F80538D1052}" presName="node" presStyleLbl="node1" presStyleIdx="2" presStyleCnt="4" custScaleX="161665" custScaleY="70539" custLinFactNeighborY="-2067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ACF1730-06A1-4D6F-B110-C0B00A4775D1}" type="pres">
      <dgm:prSet presAssocID="{4E7DCE0D-92CA-4B37-B801-C1E5C8AD3896}" presName="sibTrans" presStyleLbl="sibTrans2D1" presStyleIdx="2" presStyleCnt="3" custScaleX="124183" custLinFactNeighborY="-3281"/>
      <dgm:spPr/>
      <dgm:t>
        <a:bodyPr/>
        <a:lstStyle/>
        <a:p>
          <a:endParaRPr lang="zh-CN" altLang="en-US"/>
        </a:p>
      </dgm:t>
    </dgm:pt>
    <dgm:pt modelId="{727C93D8-4244-4804-BFA5-CFF9BDD3BA61}" type="pres">
      <dgm:prSet presAssocID="{4E7DCE0D-92CA-4B37-B801-C1E5C8AD3896}" presName="connectorText" presStyleLbl="sibTrans2D1" presStyleIdx="2" presStyleCnt="3"/>
      <dgm:spPr/>
      <dgm:t>
        <a:bodyPr/>
        <a:lstStyle/>
        <a:p>
          <a:endParaRPr lang="zh-CN" altLang="en-US"/>
        </a:p>
      </dgm:t>
    </dgm:pt>
    <dgm:pt modelId="{D1590AE6-6791-4CB0-8B61-9C8023DF5895}" type="pres">
      <dgm:prSet presAssocID="{FCEBD781-EBCF-4F99-BCA3-794C891588F1}" presName="node" presStyleLbl="node1" presStyleIdx="3" presStyleCnt="4" custScaleX="159451" custScaleY="63880" custLinFactNeighborY="-1683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A2DA1FF-B56B-4972-B166-475ABCB0A3D5}" type="presOf" srcId="{87C4A11E-3BD4-4A3C-BCB5-3FACA198ED4B}" destId="{2B0E7BF0-90CE-4AA0-9B9B-6F61CBFC0A77}" srcOrd="0" destOrd="0" presId="urn:microsoft.com/office/officeart/2005/8/layout/process2"/>
    <dgm:cxn modelId="{0C0A5663-2AC3-4FFD-8372-A1C4359B9095}" type="presOf" srcId="{2D616A17-9E0D-453C-8BBC-64FB5EFC08FB}" destId="{7488FC57-28BF-40E8-B82F-C5F6676621E1}" srcOrd="0" destOrd="0" presId="urn:microsoft.com/office/officeart/2005/8/layout/process2"/>
    <dgm:cxn modelId="{D445ABD7-5E76-4578-926E-A7D89B688AC8}" type="presOf" srcId="{5A269BBC-476E-427A-AFF7-8F80538D1052}" destId="{2661C1A6-BF03-46AE-B785-2CBF215CB79B}" srcOrd="0" destOrd="0" presId="urn:microsoft.com/office/officeart/2005/8/layout/process2"/>
    <dgm:cxn modelId="{57B69AEB-0FA4-49C2-BDFE-264B1691B951}" type="presOf" srcId="{71723101-0CB1-46FF-9212-AF1572FEC443}" destId="{739358E1-F30F-42B0-9B03-97CEBA6DA247}" srcOrd="0" destOrd="0" presId="urn:microsoft.com/office/officeart/2005/8/layout/process2"/>
    <dgm:cxn modelId="{CE4A85A2-E66C-44B7-B65A-0471876532A1}" srcId="{87C4A11E-3BD4-4A3C-BCB5-3FACA198ED4B}" destId="{E9EAFD3B-7F85-491D-82D1-195F22C9EB9F}" srcOrd="1" destOrd="0" parTransId="{25EEF7D4-3825-4FD3-B04B-415090A9AD70}" sibTransId="{71723101-0CB1-46FF-9212-AF1572FEC443}"/>
    <dgm:cxn modelId="{CA72E226-892B-4061-82B9-17E6A4CB8A67}" type="presOf" srcId="{C5A82E10-9AEC-4768-A25C-B6607BB3E106}" destId="{4F19819A-409D-4DD9-9363-65CB691FD8E6}" srcOrd="0" destOrd="0" presId="urn:microsoft.com/office/officeart/2005/8/layout/process2"/>
    <dgm:cxn modelId="{9FAF360E-09F3-4A03-B54E-5353526BCB57}" type="presOf" srcId="{71723101-0CB1-46FF-9212-AF1572FEC443}" destId="{01BBC824-6B16-42F7-8DCB-186380E33176}" srcOrd="1" destOrd="0" presId="urn:microsoft.com/office/officeart/2005/8/layout/process2"/>
    <dgm:cxn modelId="{E2CF0E5A-7449-4AF3-B140-B7AD9103F5CB}" srcId="{87C4A11E-3BD4-4A3C-BCB5-3FACA198ED4B}" destId="{FCEBD781-EBCF-4F99-BCA3-794C891588F1}" srcOrd="3" destOrd="0" parTransId="{7C8FD6BB-8591-4A0E-A827-CAFB4200AA16}" sibTransId="{AE67F386-FD8E-4F17-9A46-62EB2BA754B1}"/>
    <dgm:cxn modelId="{C9E9B981-ED2B-43D0-A1B5-3448DE47CCC3}" type="presOf" srcId="{E9EAFD3B-7F85-491D-82D1-195F22C9EB9F}" destId="{457FD37A-8540-484F-9D48-3023FF5205CA}" srcOrd="0" destOrd="0" presId="urn:microsoft.com/office/officeart/2005/8/layout/process2"/>
    <dgm:cxn modelId="{D7A3D08B-1168-4E92-B5CF-C9132B3FF145}" type="presOf" srcId="{4E7DCE0D-92CA-4B37-B801-C1E5C8AD3896}" destId="{1ACF1730-06A1-4D6F-B110-C0B00A4775D1}" srcOrd="0" destOrd="0" presId="urn:microsoft.com/office/officeart/2005/8/layout/process2"/>
    <dgm:cxn modelId="{6B513EAD-0155-4CFD-94BE-3CCC8B9B5253}" srcId="{87C4A11E-3BD4-4A3C-BCB5-3FACA198ED4B}" destId="{5A269BBC-476E-427A-AFF7-8F80538D1052}" srcOrd="2" destOrd="0" parTransId="{9A00F6A3-9883-4645-A779-496DA80D92D7}" sibTransId="{4E7DCE0D-92CA-4B37-B801-C1E5C8AD3896}"/>
    <dgm:cxn modelId="{2B0EB5AA-87F0-4361-AE4A-1588D59EC31F}" type="presOf" srcId="{C5A82E10-9AEC-4768-A25C-B6607BB3E106}" destId="{6C58141F-188E-4718-BF92-DD14689A8A0E}" srcOrd="1" destOrd="0" presId="urn:microsoft.com/office/officeart/2005/8/layout/process2"/>
    <dgm:cxn modelId="{17673960-BD9E-40BC-9C29-F2659F6BAAAF}" type="presOf" srcId="{4E7DCE0D-92CA-4B37-B801-C1E5C8AD3896}" destId="{727C93D8-4244-4804-BFA5-CFF9BDD3BA61}" srcOrd="1" destOrd="0" presId="urn:microsoft.com/office/officeart/2005/8/layout/process2"/>
    <dgm:cxn modelId="{5D598606-E8AE-4B2C-9033-EB7434E36DC7}" type="presOf" srcId="{FCEBD781-EBCF-4F99-BCA3-794C891588F1}" destId="{D1590AE6-6791-4CB0-8B61-9C8023DF5895}" srcOrd="0" destOrd="0" presId="urn:microsoft.com/office/officeart/2005/8/layout/process2"/>
    <dgm:cxn modelId="{79FC5D63-1B9F-4483-A235-137B88EC12E7}" srcId="{87C4A11E-3BD4-4A3C-BCB5-3FACA198ED4B}" destId="{2D616A17-9E0D-453C-8BBC-64FB5EFC08FB}" srcOrd="0" destOrd="0" parTransId="{BBB42BDF-F839-45DE-8322-64B81FDA1247}" sibTransId="{C5A82E10-9AEC-4768-A25C-B6607BB3E106}"/>
    <dgm:cxn modelId="{AB22B28B-1F49-41EE-AFED-B94A33827996}" type="presParOf" srcId="{2B0E7BF0-90CE-4AA0-9B9B-6F61CBFC0A77}" destId="{7488FC57-28BF-40E8-B82F-C5F6676621E1}" srcOrd="0" destOrd="0" presId="urn:microsoft.com/office/officeart/2005/8/layout/process2"/>
    <dgm:cxn modelId="{92600BCB-9B81-43C7-B63A-D35C17A80808}" type="presParOf" srcId="{2B0E7BF0-90CE-4AA0-9B9B-6F61CBFC0A77}" destId="{4F19819A-409D-4DD9-9363-65CB691FD8E6}" srcOrd="1" destOrd="0" presId="urn:microsoft.com/office/officeart/2005/8/layout/process2"/>
    <dgm:cxn modelId="{02CF5F3A-48EF-4DE3-AEA7-DF8CB43D532B}" type="presParOf" srcId="{4F19819A-409D-4DD9-9363-65CB691FD8E6}" destId="{6C58141F-188E-4718-BF92-DD14689A8A0E}" srcOrd="0" destOrd="0" presId="urn:microsoft.com/office/officeart/2005/8/layout/process2"/>
    <dgm:cxn modelId="{6971BDFE-9873-4912-8CD9-16211D01632E}" type="presParOf" srcId="{2B0E7BF0-90CE-4AA0-9B9B-6F61CBFC0A77}" destId="{457FD37A-8540-484F-9D48-3023FF5205CA}" srcOrd="2" destOrd="0" presId="urn:microsoft.com/office/officeart/2005/8/layout/process2"/>
    <dgm:cxn modelId="{35E98395-380E-4EB2-BBA6-4E24D4E9704F}" type="presParOf" srcId="{2B0E7BF0-90CE-4AA0-9B9B-6F61CBFC0A77}" destId="{739358E1-F30F-42B0-9B03-97CEBA6DA247}" srcOrd="3" destOrd="0" presId="urn:microsoft.com/office/officeart/2005/8/layout/process2"/>
    <dgm:cxn modelId="{7BD3440A-51C1-4F11-85DA-617E07B3F703}" type="presParOf" srcId="{739358E1-F30F-42B0-9B03-97CEBA6DA247}" destId="{01BBC824-6B16-42F7-8DCB-186380E33176}" srcOrd="0" destOrd="0" presId="urn:microsoft.com/office/officeart/2005/8/layout/process2"/>
    <dgm:cxn modelId="{4319FC9F-3A8D-4A8F-92D0-39A5912554DF}" type="presParOf" srcId="{2B0E7BF0-90CE-4AA0-9B9B-6F61CBFC0A77}" destId="{2661C1A6-BF03-46AE-B785-2CBF215CB79B}" srcOrd="4" destOrd="0" presId="urn:microsoft.com/office/officeart/2005/8/layout/process2"/>
    <dgm:cxn modelId="{4E5373E0-607B-4AE1-9792-972A0DB2755F}" type="presParOf" srcId="{2B0E7BF0-90CE-4AA0-9B9B-6F61CBFC0A77}" destId="{1ACF1730-06A1-4D6F-B110-C0B00A4775D1}" srcOrd="5" destOrd="0" presId="urn:microsoft.com/office/officeart/2005/8/layout/process2"/>
    <dgm:cxn modelId="{D5E76EB6-5B92-4B86-848E-68898C464983}" type="presParOf" srcId="{1ACF1730-06A1-4D6F-B110-C0B00A4775D1}" destId="{727C93D8-4244-4804-BFA5-CFF9BDD3BA61}" srcOrd="0" destOrd="0" presId="urn:microsoft.com/office/officeart/2005/8/layout/process2"/>
    <dgm:cxn modelId="{5765C3D0-D441-434D-A628-22C830E9D96C}" type="presParOf" srcId="{2B0E7BF0-90CE-4AA0-9B9B-6F61CBFC0A77}" destId="{D1590AE6-6791-4CB0-8B61-9C8023DF5895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88FC57-28BF-40E8-B82F-C5F6676621E1}">
      <dsp:nvSpPr>
        <dsp:cNvPr id="0" name=""/>
        <dsp:cNvSpPr/>
      </dsp:nvSpPr>
      <dsp:spPr>
        <a:xfrm>
          <a:off x="0" y="3527"/>
          <a:ext cx="5123063" cy="7668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latin typeface="华文细黑" pitchFamily="2" charset="-122"/>
              <a:ea typeface="华文细黑" pitchFamily="2" charset="-122"/>
            </a:rPr>
            <a:t>读写器将要发送的信息，经编码后加载到高频载波信号上再经天线向外发送。</a:t>
          </a:r>
          <a:endParaRPr lang="zh-CN" altLang="en-US" sz="1600" b="1" kern="1200" dirty="0">
            <a:latin typeface="华文细黑" pitchFamily="2" charset="-122"/>
            <a:ea typeface="华文细黑" pitchFamily="2" charset="-122"/>
          </a:endParaRPr>
        </a:p>
      </dsp:txBody>
      <dsp:txXfrm>
        <a:off x="22461" y="25988"/>
        <a:ext cx="5078141" cy="721967"/>
      </dsp:txXfrm>
    </dsp:sp>
    <dsp:sp modelId="{4F19819A-409D-4DD9-9363-65CB691FD8E6}">
      <dsp:nvSpPr>
        <dsp:cNvPr id="0" name=""/>
        <dsp:cNvSpPr/>
      </dsp:nvSpPr>
      <dsp:spPr>
        <a:xfrm rot="5400000">
          <a:off x="2306682" y="772270"/>
          <a:ext cx="509698" cy="6069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500" kern="1200"/>
        </a:p>
      </dsp:txBody>
      <dsp:txXfrm rot="-5400000">
        <a:off x="2379450" y="820891"/>
        <a:ext cx="364164" cy="356789"/>
      </dsp:txXfrm>
    </dsp:sp>
    <dsp:sp modelId="{457FD37A-8540-484F-9D48-3023FF5205CA}">
      <dsp:nvSpPr>
        <dsp:cNvPr id="0" name=""/>
        <dsp:cNvSpPr/>
      </dsp:nvSpPr>
      <dsp:spPr>
        <a:xfrm>
          <a:off x="-35567" y="1381039"/>
          <a:ext cx="5194197" cy="9309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latin typeface="华文细黑" pitchFamily="2" charset="-122"/>
              <a:ea typeface="华文细黑" pitchFamily="2" charset="-122"/>
            </a:rPr>
            <a:t>进入读写器工作区域的电子标签接收此信号，卡内芯片的有关电路对此信号进行倍压整流、调制、解码、解密，然后对命令请求、密码、权限等进行判断。</a:t>
          </a:r>
          <a:endParaRPr lang="zh-CN" altLang="en-US" sz="1600" b="1" kern="1200" dirty="0">
            <a:latin typeface="华文细黑" pitchFamily="2" charset="-122"/>
            <a:ea typeface="华文细黑" pitchFamily="2" charset="-122"/>
          </a:endParaRPr>
        </a:p>
      </dsp:txBody>
      <dsp:txXfrm>
        <a:off x="-8301" y="1408305"/>
        <a:ext cx="5139665" cy="876393"/>
      </dsp:txXfrm>
    </dsp:sp>
    <dsp:sp modelId="{739358E1-F30F-42B0-9B03-97CEBA6DA247}">
      <dsp:nvSpPr>
        <dsp:cNvPr id="0" name=""/>
        <dsp:cNvSpPr/>
      </dsp:nvSpPr>
      <dsp:spPr>
        <a:xfrm rot="5400000">
          <a:off x="2226353" y="2287947"/>
          <a:ext cx="604524" cy="6069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3000" kern="1200"/>
        </a:p>
      </dsp:txBody>
      <dsp:txXfrm rot="-5400000">
        <a:off x="2346533" y="2289156"/>
        <a:ext cx="364164" cy="423167"/>
      </dsp:txXfrm>
    </dsp:sp>
    <dsp:sp modelId="{2661C1A6-BF03-46AE-B785-2CBF215CB79B}">
      <dsp:nvSpPr>
        <dsp:cNvPr id="0" name=""/>
        <dsp:cNvSpPr/>
      </dsp:nvSpPr>
      <dsp:spPr>
        <a:xfrm>
          <a:off x="-35567" y="2910698"/>
          <a:ext cx="5194197" cy="9513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latin typeface="华文细黑" pitchFamily="2" charset="-122"/>
              <a:ea typeface="华文细黑" pitchFamily="2" charset="-122"/>
            </a:rPr>
            <a:t>若为读命令，控制逻辑电路则从存储器中读取有关信息，经加密、编码、调制后通过片上天线再发送给阅读器，阅读器对接收到的信号进行解调、解码、解密后送至信息系统进行处理。</a:t>
          </a:r>
          <a:endParaRPr lang="zh-CN" altLang="en-US" sz="1600" b="1" kern="1200" dirty="0">
            <a:latin typeface="华文细黑" pitchFamily="2" charset="-122"/>
            <a:ea typeface="华文细黑" pitchFamily="2" charset="-122"/>
          </a:endParaRPr>
        </a:p>
      </dsp:txBody>
      <dsp:txXfrm>
        <a:off x="-7701" y="2938564"/>
        <a:ext cx="5138465" cy="895667"/>
      </dsp:txXfrm>
    </dsp:sp>
    <dsp:sp modelId="{1ACF1730-06A1-4D6F-B110-C0B00A4775D1}">
      <dsp:nvSpPr>
        <dsp:cNvPr id="0" name=""/>
        <dsp:cNvSpPr/>
      </dsp:nvSpPr>
      <dsp:spPr>
        <a:xfrm rot="5400000">
          <a:off x="2235420" y="3888854"/>
          <a:ext cx="652222" cy="6069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3300" kern="1200"/>
        </a:p>
      </dsp:txBody>
      <dsp:txXfrm rot="-5400000">
        <a:off x="2379449" y="3866213"/>
        <a:ext cx="364164" cy="470140"/>
      </dsp:txXfrm>
    </dsp:sp>
    <dsp:sp modelId="{D1590AE6-6791-4CB0-8B61-9C8023DF5895}">
      <dsp:nvSpPr>
        <dsp:cNvPr id="0" name=""/>
        <dsp:cNvSpPr/>
      </dsp:nvSpPr>
      <dsp:spPr>
        <a:xfrm>
          <a:off x="0" y="4562379"/>
          <a:ext cx="5123063" cy="8615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latin typeface="华文细黑" pitchFamily="2" charset="-122"/>
              <a:ea typeface="华文细黑" pitchFamily="2" charset="-122"/>
            </a:rPr>
            <a:t>若为修改信息的写命令，有关控制逻辑引起电子标签内部电荷泵提升工作电压，提供电压擦写</a:t>
          </a:r>
          <a:r>
            <a:rPr lang="en-US" altLang="zh-CN" sz="1600" b="1" kern="1200" dirty="0" smtClean="0">
              <a:latin typeface="华文细黑" pitchFamily="2" charset="-122"/>
              <a:ea typeface="华文细黑" pitchFamily="2" charset="-122"/>
            </a:rPr>
            <a:t>E2PROM</a:t>
          </a:r>
          <a:r>
            <a:rPr lang="zh-CN" altLang="en-US" sz="1600" b="1" kern="1200" dirty="0" smtClean="0">
              <a:latin typeface="华文细黑" pitchFamily="2" charset="-122"/>
              <a:ea typeface="华文细黑" pitchFamily="2" charset="-122"/>
            </a:rPr>
            <a:t>。若经判断其对应密码和权限不符，则返回出错信息</a:t>
          </a:r>
          <a:r>
            <a:rPr lang="zh-CN" altLang="en-US" sz="1600" kern="1200" dirty="0" smtClean="0"/>
            <a:t>。</a:t>
          </a:r>
          <a:endParaRPr lang="zh-CN" sz="1600" kern="1200" dirty="0"/>
        </a:p>
      </dsp:txBody>
      <dsp:txXfrm>
        <a:off x="25235" y="4587614"/>
        <a:ext cx="5072593" cy="8111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FA53B-994A-4AFF-83BD-DE939D247CF9}" type="datetimeFigureOut">
              <a:rPr lang="zh-CN" altLang="en-US" smtClean="0"/>
              <a:t>2017/4/28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08050" y="685800"/>
            <a:ext cx="5041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2A590-EB6E-4412-92DA-A788123DC6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910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60078" y="1122363"/>
            <a:ext cx="756046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60078" y="3602038"/>
            <a:ext cx="756046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  <a:t>2017/4/28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45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  <a:t>2017/4/28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03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3947" y="365125"/>
            <a:ext cx="217363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93043" y="365125"/>
            <a:ext cx="6394896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  <a:t>2017/4/28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39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  <a:t>2017/4/28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02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7793" y="1709739"/>
            <a:ext cx="869453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87793" y="4589464"/>
            <a:ext cx="869453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  <a:t>2017/4/28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74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93043" y="1825625"/>
            <a:ext cx="4284266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03316" y="1825625"/>
            <a:ext cx="4284266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  <a:t>2017/4/28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03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4356" y="365126"/>
            <a:ext cx="8694539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94357" y="1681163"/>
            <a:ext cx="42645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94357" y="2505075"/>
            <a:ext cx="426457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03316" y="1681163"/>
            <a:ext cx="428557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03316" y="2505075"/>
            <a:ext cx="4285579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  <a:t>2017/4/28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54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  <a:t>2017/4/28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07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  <a:t>2017/4/28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86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4356" y="457200"/>
            <a:ext cx="325126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85579" y="987426"/>
            <a:ext cx="5103316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94356" y="2057400"/>
            <a:ext cx="325126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  <a:t>2017/4/28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83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4356" y="457200"/>
            <a:ext cx="325126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285579" y="987426"/>
            <a:ext cx="510331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94356" y="2057400"/>
            <a:ext cx="325126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  <a:t>2017/4/28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57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93043" y="365126"/>
            <a:ext cx="86945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93043" y="1825625"/>
            <a:ext cx="869453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93043" y="6356351"/>
            <a:ext cx="2268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3DD89-DA72-4956-8961-85B6562EBFBE}" type="datetimeFigureOut">
              <a:rPr lang="zh-CN" altLang="en-US" smtClean="0"/>
              <a:t>2017/4/28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39207" y="6356351"/>
            <a:ext cx="34022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119441" y="6356351"/>
            <a:ext cx="2268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C8F1E-C324-4ECD-9D66-17513A2AE6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133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等腰三角形 9"/>
          <p:cNvSpPr/>
          <p:nvPr/>
        </p:nvSpPr>
        <p:spPr>
          <a:xfrm>
            <a:off x="4644790" y="795820"/>
            <a:ext cx="3354928" cy="3497943"/>
          </a:xfrm>
          <a:prstGeom prst="triangle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703054" y="4981063"/>
            <a:ext cx="594847" cy="1206170"/>
            <a:chOff x="9988518" y="4007302"/>
            <a:chExt cx="1257291" cy="1880858"/>
          </a:xfrm>
        </p:grpSpPr>
        <p:sp>
          <p:nvSpPr>
            <p:cNvPr id="20" name="等腰三角形 19"/>
            <p:cNvSpPr/>
            <p:nvPr/>
          </p:nvSpPr>
          <p:spPr>
            <a:xfrm rot="13945919">
              <a:off x="10303310" y="4034318"/>
              <a:ext cx="391729" cy="337697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FC20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8598772">
              <a:off x="10372801" y="5007513"/>
              <a:ext cx="266912" cy="230096"/>
            </a:xfrm>
            <a:prstGeom prst="triangle">
              <a:avLst/>
            </a:prstGeom>
            <a:solidFill>
              <a:srgbClr val="29B9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FC20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rot="8598772">
              <a:off x="10879854" y="4946293"/>
              <a:ext cx="266912" cy="230096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FC20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 rot="7938589">
              <a:off x="9932817" y="4575168"/>
              <a:ext cx="1368693" cy="1257291"/>
              <a:chOff x="1145739" y="762009"/>
              <a:chExt cx="1001675" cy="920146"/>
            </a:xfrm>
          </p:grpSpPr>
          <p:sp>
            <p:nvSpPr>
              <p:cNvPr id="48" name="等腰三角形 47"/>
              <p:cNvSpPr/>
              <p:nvPr/>
            </p:nvSpPr>
            <p:spPr>
              <a:xfrm rot="1020767">
                <a:off x="1286833" y="792672"/>
                <a:ext cx="860581" cy="741879"/>
              </a:xfrm>
              <a:prstGeom prst="triangle">
                <a:avLst/>
              </a:prstGeom>
              <a:noFill/>
              <a:ln>
                <a:solidFill>
                  <a:srgbClr val="FFC2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rgbClr val="FFC20F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9" name="椭圆 48"/>
              <p:cNvSpPr/>
              <p:nvPr/>
            </p:nvSpPr>
            <p:spPr>
              <a:xfrm rot="18818926">
                <a:off x="1145739" y="1360786"/>
                <a:ext cx="84049" cy="84049"/>
              </a:xfrm>
              <a:prstGeom prst="ellipse">
                <a:avLst/>
              </a:prstGeom>
              <a:solidFill>
                <a:srgbClr val="FFC2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 rot="18818926">
                <a:off x="1787028" y="762009"/>
                <a:ext cx="84049" cy="84049"/>
              </a:xfrm>
              <a:prstGeom prst="ellipse">
                <a:avLst/>
              </a:prstGeom>
              <a:solidFill>
                <a:srgbClr val="FFC2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 rot="18818926">
                <a:off x="1971488" y="1598106"/>
                <a:ext cx="84049" cy="84049"/>
              </a:xfrm>
              <a:prstGeom prst="ellipse">
                <a:avLst/>
              </a:prstGeom>
              <a:solidFill>
                <a:srgbClr val="FFC2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 rot="13953573">
            <a:off x="2322941" y="4881447"/>
            <a:ext cx="848663" cy="644581"/>
            <a:chOff x="1145739" y="762009"/>
            <a:chExt cx="1001675" cy="920146"/>
          </a:xfrm>
        </p:grpSpPr>
        <p:sp>
          <p:nvSpPr>
            <p:cNvPr id="35" name="等腰三角形 34"/>
            <p:cNvSpPr/>
            <p:nvPr/>
          </p:nvSpPr>
          <p:spPr>
            <a:xfrm rot="1020767">
              <a:off x="1286833" y="792672"/>
              <a:ext cx="860581" cy="741879"/>
            </a:xfrm>
            <a:prstGeom prst="triangle">
              <a:avLst/>
            </a:prstGeom>
            <a:noFill/>
            <a:ln>
              <a:solidFill>
                <a:srgbClr val="FFC2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FC20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 rot="18818926">
              <a:off x="1145739" y="1360786"/>
              <a:ext cx="84049" cy="84049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 rot="18818926">
              <a:off x="1787028" y="762009"/>
              <a:ext cx="84049" cy="84049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 rot="18818926">
              <a:off x="1971488" y="1598106"/>
              <a:ext cx="84049" cy="84049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031399" y="1988779"/>
            <a:ext cx="2581711" cy="2781980"/>
            <a:chOff x="4362411" y="1436839"/>
            <a:chExt cx="5202504" cy="4484918"/>
          </a:xfrm>
        </p:grpSpPr>
        <p:sp>
          <p:nvSpPr>
            <p:cNvPr id="15" name="等腰三角形 14"/>
            <p:cNvSpPr/>
            <p:nvPr/>
          </p:nvSpPr>
          <p:spPr>
            <a:xfrm rot="10800000">
              <a:off x="4362411" y="1436839"/>
              <a:ext cx="5202504" cy="4484918"/>
            </a:xfrm>
            <a:prstGeom prst="triangle">
              <a:avLst/>
            </a:prstGeom>
            <a:noFill/>
            <a:ln w="19050">
              <a:solidFill>
                <a:srgbClr val="FFC2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8D35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10800000">
              <a:off x="4362411" y="1960707"/>
              <a:ext cx="5202504" cy="3961050"/>
            </a:xfrm>
            <a:prstGeom prst="triangle">
              <a:avLst/>
            </a:prstGeom>
            <a:noFill/>
            <a:ln w="12700">
              <a:solidFill>
                <a:srgbClr val="FFC20F">
                  <a:alpha val="6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8D35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9" name="等腰三角形 38"/>
            <p:cNvSpPr/>
            <p:nvPr/>
          </p:nvSpPr>
          <p:spPr>
            <a:xfrm rot="10800000">
              <a:off x="4362411" y="1816570"/>
              <a:ext cx="5202504" cy="3961050"/>
            </a:xfrm>
            <a:prstGeom prst="triangle">
              <a:avLst/>
            </a:prstGeom>
            <a:noFill/>
            <a:ln w="12700">
              <a:solidFill>
                <a:srgbClr val="FFC20F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8D35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0" name="等腰三角形 39"/>
            <p:cNvSpPr/>
            <p:nvPr/>
          </p:nvSpPr>
          <p:spPr>
            <a:xfrm rot="10800000">
              <a:off x="4362411" y="1663444"/>
              <a:ext cx="5202504" cy="3961050"/>
            </a:xfrm>
            <a:prstGeom prst="triangle">
              <a:avLst/>
            </a:prstGeom>
            <a:noFill/>
            <a:ln w="12700">
              <a:solidFill>
                <a:srgbClr val="FFC20F">
                  <a:alpha val="5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F8D35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41" name="等腰三角形 40"/>
          <p:cNvSpPr/>
          <p:nvPr/>
        </p:nvSpPr>
        <p:spPr>
          <a:xfrm rot="10800000">
            <a:off x="5175445" y="1818313"/>
            <a:ext cx="2581711" cy="2457026"/>
          </a:xfrm>
          <a:prstGeom prst="triangle">
            <a:avLst/>
          </a:prstGeom>
          <a:noFill/>
          <a:ln w="12700">
            <a:solidFill>
              <a:srgbClr val="FFC20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8D35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54672" y="565770"/>
            <a:ext cx="2561043" cy="2152130"/>
            <a:chOff x="912737" y="565770"/>
            <a:chExt cx="3097450" cy="2152130"/>
          </a:xfrm>
        </p:grpSpPr>
        <p:sp>
          <p:nvSpPr>
            <p:cNvPr id="17" name="等腰三角形 16"/>
            <p:cNvSpPr/>
            <p:nvPr/>
          </p:nvSpPr>
          <p:spPr>
            <a:xfrm rot="18941696">
              <a:off x="2822785" y="2021207"/>
              <a:ext cx="266912" cy="230096"/>
            </a:xfrm>
            <a:prstGeom prst="triangle">
              <a:avLst/>
            </a:prstGeom>
            <a:solidFill>
              <a:srgbClr val="84C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20F"/>
                </a:solidFill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3678182">
              <a:off x="2802171" y="1181956"/>
              <a:ext cx="397226" cy="342435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20F"/>
                </a:solidFill>
              </a:endParaRPr>
            </a:p>
          </p:txBody>
        </p:sp>
        <p:sp>
          <p:nvSpPr>
            <p:cNvPr id="19" name="等腰三角形 18"/>
            <p:cNvSpPr/>
            <p:nvPr/>
          </p:nvSpPr>
          <p:spPr>
            <a:xfrm rot="9480000">
              <a:off x="3485946" y="2487804"/>
              <a:ext cx="266912" cy="230096"/>
            </a:xfrm>
            <a:prstGeom prst="triangle">
              <a:avLst/>
            </a:prstGeom>
            <a:solidFill>
              <a:srgbClr val="29B9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20F"/>
                </a:solidFill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020767">
              <a:off x="1218249" y="749218"/>
              <a:ext cx="945160" cy="814792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20F"/>
                </a:solidFill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020767">
              <a:off x="1105528" y="607668"/>
              <a:ext cx="1175902" cy="1013706"/>
            </a:xfrm>
            <a:prstGeom prst="triangle">
              <a:avLst/>
            </a:prstGeom>
            <a:noFill/>
            <a:ln>
              <a:solidFill>
                <a:srgbClr val="FFC2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20F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 rot="18818926">
              <a:off x="912737" y="1383941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 rot="18818926">
              <a:off x="1788997" y="565770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 rot="18818926">
              <a:off x="2041044" y="1708216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 rot="8977127">
              <a:off x="3563479" y="1987179"/>
              <a:ext cx="446708" cy="334617"/>
              <a:chOff x="2822785" y="1265179"/>
              <a:chExt cx="930073" cy="696693"/>
            </a:xfrm>
          </p:grpSpPr>
          <p:sp>
            <p:nvSpPr>
              <p:cNvPr id="76" name="等腰三角形 75"/>
              <p:cNvSpPr/>
              <p:nvPr/>
            </p:nvSpPr>
            <p:spPr>
              <a:xfrm rot="18941696">
                <a:off x="2822785" y="1265179"/>
                <a:ext cx="266912" cy="230096"/>
              </a:xfrm>
              <a:prstGeom prst="triangle">
                <a:avLst/>
              </a:prstGeom>
              <a:solidFill>
                <a:srgbClr val="84CB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C20F"/>
                  </a:solidFill>
                </a:endParaRPr>
              </a:p>
            </p:txBody>
          </p:sp>
          <p:sp>
            <p:nvSpPr>
              <p:cNvPr id="78" name="等腰三角形 77"/>
              <p:cNvSpPr/>
              <p:nvPr/>
            </p:nvSpPr>
            <p:spPr>
              <a:xfrm rot="9480000">
                <a:off x="3485946" y="1731776"/>
                <a:ext cx="266912" cy="230096"/>
              </a:xfrm>
              <a:prstGeom prst="triangle">
                <a:avLst/>
              </a:prstGeom>
              <a:solidFill>
                <a:srgbClr val="29B9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C20F"/>
                  </a:solidFill>
                </a:endParaRPr>
              </a:p>
            </p:txBody>
          </p:sp>
        </p:grpSp>
      </p:grpSp>
      <p:sp>
        <p:nvSpPr>
          <p:cNvPr id="11" name="文本框 10"/>
          <p:cNvSpPr txBox="1"/>
          <p:nvPr/>
        </p:nvSpPr>
        <p:spPr>
          <a:xfrm>
            <a:off x="787051" y="2712278"/>
            <a:ext cx="8902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en-US" altLang="zh-CN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zh-CN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</a:t>
            </a:r>
            <a:r>
              <a:rPr lang="zh-CN" altLang="zh-CN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联网应用</a:t>
            </a:r>
            <a:r>
              <a:rPr lang="zh-CN" altLang="zh-CN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原理</a:t>
            </a:r>
            <a:r>
              <a: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体验</a:t>
            </a:r>
          </a:p>
          <a:p>
            <a:pPr algn="ctr"/>
            <a:r>
              <a:rPr lang="zh-CN" altLang="en-US" sz="5400" b="1" spc="5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41573" y="5530697"/>
            <a:ext cx="3546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</a:rPr>
              <a:t>——</a:t>
            </a:r>
            <a:r>
              <a:rPr lang="zh-CN" altLang="en-US" sz="2000" b="1" dirty="0" smtClean="0">
                <a:solidFill>
                  <a:schemeClr val="bg1"/>
                </a:solidFill>
              </a:rPr>
              <a:t>温州市 职业中等专业学校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50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0501" y="354721"/>
            <a:ext cx="6532816" cy="984885"/>
            <a:chOff x="-12700" y="354720"/>
            <a:chExt cx="6934494" cy="984885"/>
          </a:xfrm>
        </p:grpSpPr>
        <p:sp>
          <p:nvSpPr>
            <p:cNvPr id="6" name="文本框 14"/>
            <p:cNvSpPr txBox="1"/>
            <p:nvPr/>
          </p:nvSpPr>
          <p:spPr>
            <a:xfrm>
              <a:off x="596347" y="354720"/>
              <a:ext cx="6325447" cy="984885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 sz="5400" b="1" baseline="0">
                  <a:solidFill>
                    <a:srgbClr val="F8D35E"/>
                  </a:solidFill>
                </a:defRPr>
              </a:lvl1pPr>
              <a:lvl2pPr indent="0">
                <a:buNone/>
                <a:defRPr sz="1200"/>
              </a:lvl2pPr>
              <a:lvl3pPr indent="0">
                <a:buNone/>
                <a:defRPr sz="1000"/>
              </a:lvl3pPr>
              <a:lvl4pPr indent="0">
                <a:buNone/>
                <a:defRPr sz="900"/>
              </a:lvl4pPr>
              <a:lvl5pPr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pPr algn="l"/>
              <a:r>
                <a:rPr lang="zh-CN" altLang="en-US" sz="3200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小组讨论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----</a:t>
              </a:r>
              <a:r>
                <a:rPr lang="zh-CN" altLang="en-US" sz="3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视频案例中的关键技术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-12700" y="587118"/>
              <a:ext cx="393700" cy="520091"/>
            </a:xfrm>
            <a:prstGeom prst="rect">
              <a:avLst/>
            </a:prstGeom>
            <a:solidFill>
              <a:srgbClr val="F8D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563267" y="1563639"/>
            <a:ext cx="52819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A.</a:t>
            </a:r>
            <a:r>
              <a:rPr lang="zh-CN" altLang="zh-CN" sz="28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分析视频中三个场景分别运用了哪些关键技术？分别是如何控制各种因素的变化？</a:t>
            </a:r>
          </a:p>
        </p:txBody>
      </p:sp>
      <p:sp>
        <p:nvSpPr>
          <p:cNvPr id="8" name="矩形 7"/>
          <p:cNvSpPr/>
          <p:nvPr/>
        </p:nvSpPr>
        <p:spPr>
          <a:xfrm>
            <a:off x="6522315" y="1378972"/>
            <a:ext cx="1539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solidFill>
                  <a:schemeClr val="bg1"/>
                </a:solidFill>
              </a:rPr>
              <a:t>智能</a:t>
            </a:r>
            <a:r>
              <a:rPr lang="en-US" altLang="zh-CN" dirty="0">
                <a:solidFill>
                  <a:schemeClr val="bg1"/>
                </a:solidFill>
              </a:rPr>
              <a:t>RFID</a:t>
            </a:r>
            <a:r>
              <a:rPr lang="zh-CN" altLang="zh-CN" dirty="0">
                <a:solidFill>
                  <a:schemeClr val="bg1"/>
                </a:solidFill>
              </a:rPr>
              <a:t>标签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/>
          <p:nvPr/>
        </p:nvPicPr>
        <p:blipFill rotWithShape="1">
          <a:blip r:embed="rId2"/>
          <a:srcRect l="18425" t="17340" r="30275" b="24567"/>
          <a:stretch/>
        </p:blipFill>
        <p:spPr bwMode="auto">
          <a:xfrm>
            <a:off x="7794965" y="1378973"/>
            <a:ext cx="1988508" cy="16781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图片 9"/>
          <p:cNvPicPr/>
          <p:nvPr/>
        </p:nvPicPr>
        <p:blipFill rotWithShape="1">
          <a:blip r:embed="rId3"/>
          <a:srcRect l="27818" t="25144" r="32699" b="23130"/>
          <a:stretch/>
        </p:blipFill>
        <p:spPr bwMode="auto">
          <a:xfrm>
            <a:off x="7794965" y="3147551"/>
            <a:ext cx="1988508" cy="19551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矩形 10"/>
          <p:cNvSpPr/>
          <p:nvPr/>
        </p:nvSpPr>
        <p:spPr>
          <a:xfrm>
            <a:off x="6522315" y="3129662"/>
            <a:ext cx="1308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RFID</a:t>
            </a:r>
            <a:r>
              <a:rPr lang="zh-CN" altLang="zh-CN" dirty="0">
                <a:solidFill>
                  <a:schemeClr val="bg1"/>
                </a:solidFill>
              </a:rPr>
              <a:t>感应器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63267" y="3309822"/>
            <a:ext cx="504031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B</a:t>
            </a:r>
            <a:r>
              <a:rPr lang="zh-CN" altLang="zh-CN" sz="28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．在日常生活中传感器还有哪些应用，例举说明。</a:t>
            </a:r>
            <a:r>
              <a:rPr lang="en-US" altLang="zh-CN" sz="28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 </a:t>
            </a:r>
            <a:endParaRPr lang="zh-CN" altLang="zh-CN" sz="280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  <a:p>
            <a:r>
              <a:rPr lang="zh-CN" altLang="zh-CN" sz="28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（</a:t>
            </a:r>
            <a:r>
              <a:rPr lang="zh-CN" altLang="zh-CN" b="1" dirty="0">
                <a:solidFill>
                  <a:schemeClr val="bg1"/>
                </a:solidFill>
                <a:latin typeface="仿宋_GB2312" pitchFamily="49" charset="-122"/>
                <a:ea typeface="仿宋_GB2312" pitchFamily="49" charset="-122"/>
              </a:rPr>
              <a:t>例如：声敏传感器：楼梯声控灯，利用的就是声敏传感器，在楼道里有声音时，它能自动接通楼道灯的电源，起到“人来灯亮，人走灯灭”的节能作用。</a:t>
            </a:r>
            <a:r>
              <a:rPr lang="en-US" altLang="zh-CN" b="1" dirty="0">
                <a:solidFill>
                  <a:schemeClr val="bg1"/>
                </a:solidFill>
                <a:latin typeface="仿宋_GB2312" pitchFamily="49" charset="-122"/>
                <a:ea typeface="仿宋_GB2312" pitchFamily="49" charset="-122"/>
              </a:rPr>
              <a:t> </a:t>
            </a:r>
            <a:endParaRPr lang="zh-CN" altLang="zh-CN" b="1" dirty="0">
              <a:solidFill>
                <a:schemeClr val="bg1"/>
              </a:solidFill>
              <a:latin typeface="仿宋_GB2312" pitchFamily="49" charset="-122"/>
              <a:ea typeface="仿宋_GB2312" pitchFamily="49" charset="-122"/>
            </a:endParaRPr>
          </a:p>
          <a:p>
            <a:r>
              <a:rPr lang="en-US" altLang="zh-CN" b="1" dirty="0" smtClean="0">
                <a:solidFill>
                  <a:schemeClr val="bg1"/>
                </a:solidFill>
                <a:latin typeface="仿宋_GB2312" pitchFamily="49" charset="-122"/>
                <a:ea typeface="仿宋_GB2312" pitchFamily="49" charset="-122"/>
              </a:rPr>
              <a:t>         </a:t>
            </a:r>
            <a:r>
              <a:rPr lang="zh-CN" altLang="zh-CN" b="1" dirty="0" smtClean="0">
                <a:solidFill>
                  <a:schemeClr val="bg1"/>
                </a:solidFill>
                <a:latin typeface="仿宋_GB2312" pitchFamily="49" charset="-122"/>
                <a:ea typeface="仿宋_GB2312" pitchFamily="49" charset="-122"/>
              </a:rPr>
              <a:t>气</a:t>
            </a:r>
            <a:r>
              <a:rPr lang="zh-CN" altLang="zh-CN" b="1" dirty="0">
                <a:solidFill>
                  <a:schemeClr val="bg1"/>
                </a:solidFill>
                <a:latin typeface="仿宋_GB2312" pitchFamily="49" charset="-122"/>
                <a:ea typeface="仿宋_GB2312" pitchFamily="49" charset="-122"/>
              </a:rPr>
              <a:t>敏传感器：它能感知特定气体，从而可以对气体进行检测、监控、报警，高铁车厢中有人吸烟时报警系统就会响起。）</a:t>
            </a:r>
            <a:r>
              <a:rPr lang="en-US" altLang="zh-CN" b="1" dirty="0">
                <a:solidFill>
                  <a:schemeClr val="bg1"/>
                </a:solidFill>
                <a:latin typeface="仿宋_GB2312" pitchFamily="49" charset="-122"/>
                <a:ea typeface="仿宋_GB2312" pitchFamily="49" charset="-122"/>
              </a:rPr>
              <a:t> </a:t>
            </a:r>
            <a:endParaRPr lang="zh-CN" altLang="zh-CN" b="1" dirty="0">
              <a:solidFill>
                <a:schemeClr val="bg1"/>
              </a:solidFill>
              <a:latin typeface="仿宋_GB2312" pitchFamily="49" charset="-122"/>
              <a:ea typeface="仿宋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113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93073" y="1640430"/>
            <a:ext cx="51264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C.</a:t>
            </a:r>
            <a:r>
              <a:rPr lang="zh-CN" altLang="zh-CN" sz="28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除了视频中出现的</a:t>
            </a:r>
            <a:r>
              <a:rPr lang="en-US" altLang="zh-CN" sz="28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RFID</a:t>
            </a:r>
            <a:r>
              <a:rPr lang="zh-CN" altLang="zh-CN" sz="28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技术应用，我们身边还有哪些射频技术的应用？</a:t>
            </a:r>
          </a:p>
          <a:p>
            <a:pPr>
              <a:lnSpc>
                <a:spcPct val="150000"/>
              </a:lnSpc>
            </a:pPr>
            <a:r>
              <a:rPr lang="zh-CN" altLang="zh-CN" sz="28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（例如</a:t>
            </a:r>
            <a:r>
              <a:rPr lang="zh-CN" altLang="zh-CN" sz="28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：</a:t>
            </a:r>
            <a:endParaRPr lang="en-US" altLang="zh-CN" sz="2800" b="1" dirty="0" smtClean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            </a:t>
            </a:r>
            <a:r>
              <a:rPr lang="zh-CN" altLang="zh-CN" sz="28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小区</a:t>
            </a:r>
            <a:r>
              <a:rPr lang="zh-CN" altLang="zh-CN" sz="28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大门口的无障碍自动门禁；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             </a:t>
            </a:r>
            <a:r>
              <a:rPr lang="zh-CN" altLang="zh-CN" sz="28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高速公路</a:t>
            </a:r>
            <a:r>
              <a:rPr lang="zh-CN" altLang="zh-CN" sz="28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上</a:t>
            </a:r>
            <a:r>
              <a:rPr lang="en-US" altLang="zh-CN" sz="28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ETC</a:t>
            </a:r>
            <a:r>
              <a:rPr lang="zh-CN" altLang="zh-CN" sz="28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自动</a:t>
            </a:r>
            <a:r>
              <a:rPr lang="zh-CN" altLang="zh-CN" sz="28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收费</a:t>
            </a:r>
            <a:r>
              <a:rPr lang="en-US" altLang="zh-CN" sz="28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.</a:t>
            </a:r>
            <a:r>
              <a:rPr lang="zh-CN" altLang="zh-CN" sz="28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）</a:t>
            </a:r>
            <a:endParaRPr lang="zh-CN" altLang="zh-CN" sz="280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91057" y="425658"/>
            <a:ext cx="6532816" cy="984885"/>
            <a:chOff x="-12700" y="354720"/>
            <a:chExt cx="6934494" cy="984885"/>
          </a:xfrm>
        </p:grpSpPr>
        <p:sp>
          <p:nvSpPr>
            <p:cNvPr id="9" name="文本框 14"/>
            <p:cNvSpPr txBox="1"/>
            <p:nvPr/>
          </p:nvSpPr>
          <p:spPr>
            <a:xfrm>
              <a:off x="596347" y="354720"/>
              <a:ext cx="6325447" cy="984885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 sz="5400" b="1" baseline="0">
                  <a:solidFill>
                    <a:srgbClr val="F8D35E"/>
                  </a:solidFill>
                </a:defRPr>
              </a:lvl1pPr>
              <a:lvl2pPr indent="0">
                <a:buNone/>
                <a:defRPr sz="1200"/>
              </a:lvl2pPr>
              <a:lvl3pPr indent="0">
                <a:buNone/>
                <a:defRPr sz="1000"/>
              </a:lvl3pPr>
              <a:lvl4pPr indent="0">
                <a:buNone/>
                <a:defRPr sz="900"/>
              </a:lvl4pPr>
              <a:lvl5pPr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pPr algn="l"/>
              <a:r>
                <a:rPr lang="zh-CN" altLang="en-US" sz="3200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小组讨论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----</a:t>
              </a:r>
              <a:r>
                <a:rPr lang="zh-CN" altLang="en-US" sz="3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视频案例中的关键技术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-12700" y="587118"/>
              <a:ext cx="393700" cy="520091"/>
            </a:xfrm>
            <a:prstGeom prst="rect">
              <a:avLst/>
            </a:prstGeom>
            <a:solidFill>
              <a:srgbClr val="F8D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065" y="918099"/>
            <a:ext cx="2937557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873" y="3811138"/>
            <a:ext cx="3398927" cy="2616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57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41" y="1556792"/>
            <a:ext cx="7065160" cy="471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-10501" y="587119"/>
            <a:ext cx="7039098" cy="520091"/>
            <a:chOff x="-12700" y="587118"/>
            <a:chExt cx="8513428" cy="520091"/>
          </a:xfrm>
        </p:grpSpPr>
        <p:sp>
          <p:nvSpPr>
            <p:cNvPr id="9" name="文本框 14"/>
            <p:cNvSpPr txBox="1"/>
            <p:nvPr/>
          </p:nvSpPr>
          <p:spPr>
            <a:xfrm>
              <a:off x="596347" y="600941"/>
              <a:ext cx="7904381" cy="492443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 sz="5400" b="1" baseline="0">
                  <a:solidFill>
                    <a:srgbClr val="F8D35E"/>
                  </a:solidFill>
                </a:defRPr>
              </a:lvl1pPr>
              <a:lvl2pPr indent="0">
                <a:buNone/>
                <a:defRPr sz="1200"/>
              </a:lvl2pPr>
              <a:lvl3pPr indent="0">
                <a:buNone/>
                <a:defRPr sz="1000"/>
              </a:lvl3pPr>
              <a:lvl4pPr indent="0">
                <a:buNone/>
                <a:defRPr sz="900"/>
              </a:lvl4pPr>
              <a:lvl5pPr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pPr algn="l"/>
              <a:r>
                <a:rPr lang="zh-CN" altLang="en-US" sz="3200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元件认知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----</a:t>
              </a:r>
              <a:r>
                <a:rPr lang="zh-CN" altLang="en-US" sz="3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制作</a:t>
              </a:r>
              <a:r>
                <a:rPr lang="zh-CN" altLang="en-US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人体红外传感器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-12700" y="587118"/>
              <a:ext cx="393700" cy="520091"/>
            </a:xfrm>
            <a:prstGeom prst="rect">
              <a:avLst/>
            </a:prstGeom>
            <a:solidFill>
              <a:srgbClr val="F8D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82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0501" y="587119"/>
            <a:ext cx="2267684" cy="520091"/>
            <a:chOff x="-12700" y="587118"/>
            <a:chExt cx="2742648" cy="520091"/>
          </a:xfrm>
        </p:grpSpPr>
        <p:sp>
          <p:nvSpPr>
            <p:cNvPr id="6" name="文本框 14"/>
            <p:cNvSpPr txBox="1"/>
            <p:nvPr/>
          </p:nvSpPr>
          <p:spPr>
            <a:xfrm>
              <a:off x="596349" y="600942"/>
              <a:ext cx="2133599" cy="492443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 sz="5400" b="1" baseline="0">
                  <a:solidFill>
                    <a:srgbClr val="F8D35E"/>
                  </a:solidFill>
                </a:defRPr>
              </a:lvl1pPr>
              <a:lvl2pPr indent="0">
                <a:buNone/>
                <a:defRPr sz="1200"/>
              </a:lvl2pPr>
              <a:lvl3pPr indent="0">
                <a:buNone/>
                <a:defRPr sz="1000"/>
              </a:lvl3pPr>
              <a:lvl4pPr indent="0">
                <a:buNone/>
                <a:defRPr sz="900"/>
              </a:lvl4pPr>
              <a:lvl5pPr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pPr algn="l"/>
              <a:r>
                <a:rPr lang="zh-CN" altLang="en-US" sz="3200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课堂总结</a:t>
              </a:r>
              <a:endParaRPr lang="zh-CN" altLang="en-US" sz="32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-12700" y="587118"/>
              <a:ext cx="393700" cy="520091"/>
            </a:xfrm>
            <a:prstGeom prst="rect">
              <a:avLst/>
            </a:prstGeom>
            <a:solidFill>
              <a:srgbClr val="F8D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152259" y="2311444"/>
            <a:ext cx="638501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可以</a:t>
            </a:r>
            <a:r>
              <a:rPr lang="zh-CN" altLang="zh-CN" sz="28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归纳出如下两点：</a:t>
            </a:r>
            <a:r>
              <a:rPr lang="en-US" altLang="zh-CN" sz="28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 </a:t>
            </a:r>
            <a:endParaRPr lang="zh-CN" altLang="zh-CN" sz="280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  <a:p>
            <a:r>
              <a:rPr lang="en-US" altLang="zh-CN" sz="28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        1</a:t>
            </a:r>
            <a:r>
              <a:rPr lang="zh-CN" altLang="zh-CN" sz="28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．物联网将各种设备与互联网连接起来形成了一个巨大的网络，方便我们对各种设备的管理，因此使我们的生活更便捷。</a:t>
            </a:r>
            <a:r>
              <a:rPr lang="en-US" altLang="zh-CN" sz="28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 </a:t>
            </a:r>
            <a:endParaRPr lang="zh-CN" altLang="zh-CN" sz="280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  <a:p>
            <a:r>
              <a:rPr lang="en-US" altLang="zh-CN" sz="28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        2</a:t>
            </a:r>
            <a:r>
              <a:rPr lang="zh-CN" altLang="zh-CN" sz="28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．各种传感装置能收集数据，在大数据的支撑下，连接在物联网上的设</a:t>
            </a:r>
            <a:r>
              <a:rPr lang="en-US" altLang="zh-CN" sz="28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 </a:t>
            </a:r>
            <a:r>
              <a:rPr lang="zh-CN" altLang="zh-CN" sz="28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备变得“聪明”起来了，因此使我们的生活变得更智能化</a:t>
            </a:r>
            <a:r>
              <a:rPr lang="zh-CN" altLang="zh-CN" sz="28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。</a:t>
            </a:r>
            <a:endParaRPr lang="en-US" altLang="zh-CN" sz="2800" b="1" dirty="0" smtClean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  <a:p>
            <a:r>
              <a:rPr lang="en-US" altLang="zh-CN" sz="28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        3.  RFID</a:t>
            </a:r>
            <a:r>
              <a:rPr lang="zh-CN" altLang="en-US" sz="28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技术让物体</a:t>
            </a:r>
            <a:r>
              <a:rPr lang="zh-CN" altLang="zh-CN" sz="28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 “</a:t>
            </a:r>
            <a:r>
              <a:rPr lang="zh-CN" altLang="zh-CN" sz="28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开口</a:t>
            </a:r>
            <a:r>
              <a:rPr lang="zh-CN" altLang="zh-CN" sz="28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说话</a:t>
            </a:r>
            <a:r>
              <a:rPr lang="zh-CN" altLang="en-US" sz="28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。</a:t>
            </a:r>
            <a:endParaRPr lang="zh-CN" altLang="zh-CN" sz="280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15020" y="1302663"/>
            <a:ext cx="76398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prstClr val="white"/>
                </a:solidFill>
                <a:latin typeface="华文细黑" pitchFamily="2" charset="-122"/>
                <a:ea typeface="华文细黑" pitchFamily="2" charset="-122"/>
              </a:rPr>
              <a:t>物联网为什么会让我们的生活变得智能、便捷呢？</a:t>
            </a:r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878" y="3862316"/>
            <a:ext cx="3038356" cy="2585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607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0501" y="587119"/>
            <a:ext cx="5733599" cy="520091"/>
            <a:chOff x="-12700" y="587118"/>
            <a:chExt cx="6934494" cy="520091"/>
          </a:xfrm>
        </p:grpSpPr>
        <p:sp>
          <p:nvSpPr>
            <p:cNvPr id="9" name="文本框 14"/>
            <p:cNvSpPr txBox="1"/>
            <p:nvPr/>
          </p:nvSpPr>
          <p:spPr>
            <a:xfrm>
              <a:off x="596347" y="600942"/>
              <a:ext cx="6325447" cy="492443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 sz="5400" b="1" baseline="0">
                  <a:solidFill>
                    <a:srgbClr val="F8D35E"/>
                  </a:solidFill>
                </a:defRPr>
              </a:lvl1pPr>
              <a:lvl2pPr indent="0">
                <a:buNone/>
                <a:defRPr sz="1200"/>
              </a:lvl2pPr>
              <a:lvl3pPr indent="0">
                <a:buNone/>
                <a:defRPr sz="1000"/>
              </a:lvl3pPr>
              <a:lvl4pPr indent="0">
                <a:buNone/>
                <a:defRPr sz="900"/>
              </a:lvl4pPr>
              <a:lvl5pPr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pPr algn="l"/>
              <a:r>
                <a:rPr lang="zh-CN" altLang="zh-CN" sz="3200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作业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----</a:t>
              </a:r>
              <a:r>
                <a:rPr lang="zh-CN" altLang="en-US" sz="3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继续体验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-12700" y="587118"/>
              <a:ext cx="393700" cy="520091"/>
            </a:xfrm>
            <a:prstGeom prst="rect">
              <a:avLst/>
            </a:prstGeom>
            <a:solidFill>
              <a:srgbClr val="F8D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682786" y="1698094"/>
            <a:ext cx="372936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        </a:t>
            </a:r>
            <a:r>
              <a:rPr lang="zh-CN" altLang="zh-CN" sz="28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为了</a:t>
            </a:r>
            <a:r>
              <a:rPr lang="zh-CN" altLang="zh-CN" sz="28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让学生进一步了解物联网的应用，上网查询谷歌无人驾驶汽车相关信息。然后讨论智能汽车用到了哪些</a:t>
            </a:r>
            <a:r>
              <a:rPr lang="zh-CN" altLang="zh-CN" sz="28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技术</a:t>
            </a:r>
            <a:r>
              <a:rPr lang="zh-CN" altLang="en-US" sz="28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？</a:t>
            </a:r>
            <a:r>
              <a:rPr lang="en-US" altLang="zh-CN" sz="28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 </a:t>
            </a:r>
            <a:endParaRPr lang="zh-CN" altLang="zh-CN" sz="280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2050" name="Picture 2" descr="http://d.hiphotos.baidu.com/baike/w%3D268%3Bg%3D0/sign=f147749e4bfbfbeddc59317940cb900b/a2cc7cd98d1001e992e9f1aeb80e7bec55e797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853" y="600943"/>
            <a:ext cx="3324358" cy="234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5328228" y="6143430"/>
            <a:ext cx="55419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谷歌的玩笑：</a:t>
            </a:r>
            <a:endParaRPr lang="en-US" altLang="zh-CN" b="1" dirty="0" smtClean="0">
              <a:solidFill>
                <a:schemeClr val="bg1"/>
              </a:solidFill>
            </a:endParaRPr>
          </a:p>
          <a:p>
            <a:r>
              <a:rPr lang="en-US" altLang="zh-CN" b="1" dirty="0">
                <a:solidFill>
                  <a:schemeClr val="bg1"/>
                </a:solidFill>
              </a:rPr>
              <a:t> </a:t>
            </a:r>
            <a:r>
              <a:rPr lang="en-US" altLang="zh-CN" b="1" dirty="0" smtClean="0">
                <a:solidFill>
                  <a:schemeClr val="bg1"/>
                </a:solidFill>
              </a:rPr>
              <a:t>        </a:t>
            </a:r>
            <a:r>
              <a:rPr lang="zh-CN" altLang="en-US" b="1" dirty="0" smtClean="0">
                <a:solidFill>
                  <a:schemeClr val="bg1"/>
                </a:solidFill>
              </a:rPr>
              <a:t>遇到</a:t>
            </a:r>
            <a:r>
              <a:rPr lang="zh-CN" altLang="en-US" b="1" dirty="0">
                <a:solidFill>
                  <a:schemeClr val="bg1"/>
                </a:solidFill>
              </a:rPr>
              <a:t>障碍还会自动减速并</a:t>
            </a:r>
            <a:r>
              <a:rPr lang="zh-CN" altLang="en-US" b="1" dirty="0" smtClean="0">
                <a:solidFill>
                  <a:schemeClr val="bg1"/>
                </a:solidFill>
              </a:rPr>
              <a:t>躲避的无人驾驶自行车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92687" y="2990754"/>
            <a:ext cx="2509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谷歌的无人驾驶自行车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649" y="3429001"/>
            <a:ext cx="3475558" cy="2651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18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0501" y="587119"/>
            <a:ext cx="5733599" cy="520091"/>
            <a:chOff x="-12700" y="587118"/>
            <a:chExt cx="6934494" cy="520091"/>
          </a:xfrm>
        </p:grpSpPr>
        <p:sp>
          <p:nvSpPr>
            <p:cNvPr id="9" name="文本框 14"/>
            <p:cNvSpPr txBox="1"/>
            <p:nvPr/>
          </p:nvSpPr>
          <p:spPr>
            <a:xfrm>
              <a:off x="596347" y="600941"/>
              <a:ext cx="6325447" cy="492443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 sz="5400" b="1" baseline="0">
                  <a:solidFill>
                    <a:srgbClr val="F8D35E"/>
                  </a:solidFill>
                </a:defRPr>
              </a:lvl1pPr>
              <a:lvl2pPr indent="0">
                <a:buNone/>
                <a:defRPr sz="1200"/>
              </a:lvl2pPr>
              <a:lvl3pPr indent="0">
                <a:buNone/>
                <a:defRPr sz="1000"/>
              </a:lvl3pPr>
              <a:lvl4pPr indent="0">
                <a:buNone/>
                <a:defRPr sz="900"/>
              </a:lvl4pPr>
              <a:lvl5pPr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pPr algn="l"/>
              <a:r>
                <a:rPr lang="zh-CN" altLang="en-US" sz="3200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完成任务书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-12700" y="587118"/>
              <a:ext cx="393700" cy="520091"/>
            </a:xfrm>
            <a:prstGeom prst="rect">
              <a:avLst/>
            </a:prstGeom>
            <a:solidFill>
              <a:srgbClr val="F8D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682786" y="1971049"/>
            <a:ext cx="86493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        </a:t>
            </a:r>
            <a:r>
              <a:rPr lang="zh-CN" altLang="en-US" sz="28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根据本节课所学，完成老师下发的</a:t>
            </a:r>
            <a:r>
              <a:rPr lang="en-US" altLang="zh-CN" sz="28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《</a:t>
            </a:r>
            <a:r>
              <a:rPr lang="zh-CN" altLang="zh-CN" sz="28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物联网应用原理体验》学习任务单</a:t>
            </a:r>
            <a:r>
              <a:rPr lang="en-US" altLang="zh-CN" sz="28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 </a:t>
            </a:r>
            <a:r>
              <a:rPr lang="en-US" altLang="zh-CN" sz="2800" b="1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》</a:t>
            </a:r>
            <a:endParaRPr lang="zh-CN" altLang="zh-CN" sz="280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97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 txBox="1">
            <a:spLocks/>
          </p:cNvSpPr>
          <p:nvPr/>
        </p:nvSpPr>
        <p:spPr>
          <a:xfrm>
            <a:off x="3067932" y="2664709"/>
            <a:ext cx="3988505" cy="123110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sz="8000" spc="90" noProof="0" dirty="0" smtClean="0">
                <a:solidFill>
                  <a:srgbClr val="84CB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下课</a:t>
            </a:r>
            <a:endParaRPr kumimoji="0" lang="en-US" sz="8000" b="1" i="0" u="none" strike="noStrike" kern="1200" cap="none" spc="90" normalizeH="0" noProof="0" dirty="0" smtClean="0">
              <a:ln>
                <a:noFill/>
              </a:ln>
              <a:solidFill>
                <a:srgbClr val="84CBC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72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0500" y="587119"/>
            <a:ext cx="4323194" cy="520091"/>
            <a:chOff x="-12700" y="587118"/>
            <a:chExt cx="4329268" cy="520091"/>
          </a:xfrm>
        </p:grpSpPr>
        <p:sp>
          <p:nvSpPr>
            <p:cNvPr id="7" name="文本框 14"/>
            <p:cNvSpPr txBox="1"/>
            <p:nvPr/>
          </p:nvSpPr>
          <p:spPr>
            <a:xfrm>
              <a:off x="596349" y="600941"/>
              <a:ext cx="3720219" cy="492443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 sz="5400" b="1" baseline="0">
                  <a:solidFill>
                    <a:srgbClr val="F8D35E"/>
                  </a:solidFill>
                </a:defRPr>
              </a:lvl1pPr>
              <a:lvl2pPr indent="0">
                <a:buNone/>
                <a:defRPr sz="1200"/>
              </a:lvl2pPr>
              <a:lvl3pPr indent="0">
                <a:buNone/>
                <a:defRPr sz="1000"/>
              </a:lvl3pPr>
              <a:lvl4pPr indent="0">
                <a:buNone/>
                <a:defRPr sz="900"/>
              </a:lvl4pPr>
              <a:lvl5pPr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pPr algn="l"/>
              <a:r>
                <a:rPr lang="zh-CN" altLang="en-US" sz="3200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课堂引入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----</a:t>
              </a:r>
              <a:r>
                <a:rPr lang="zh-CN" altLang="en-US" sz="3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猜一猜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2700" y="587118"/>
              <a:ext cx="393700" cy="520091"/>
            </a:xfrm>
            <a:prstGeom prst="rect">
              <a:avLst/>
            </a:prstGeom>
            <a:solidFill>
              <a:srgbClr val="F8D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597692" y="2941279"/>
            <a:ext cx="44915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         </a:t>
            </a:r>
            <a:r>
              <a:rPr lang="zh-CN" altLang="en-US" sz="360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当</a:t>
            </a:r>
            <a:r>
              <a:rPr lang="zh-CN" altLang="zh-CN" sz="360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杨女士</a:t>
            </a:r>
            <a:r>
              <a:rPr lang="zh-CN" altLang="zh-CN" sz="36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拿起手机时，发生了什么？杨老师是怎样让手机“开口说话，发布信息”的？</a:t>
            </a:r>
            <a:endParaRPr lang="zh-CN" altLang="en-US" sz="3600" dirty="0">
              <a:solidFill>
                <a:schemeClr val="bg1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97693" y="1901747"/>
            <a:ext cx="18509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播放视频</a:t>
            </a:r>
            <a:r>
              <a:rPr lang="en-US" altLang="zh-CN" sz="2800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zh-CN" altLang="en-US" sz="2800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endParaRPr lang="zh-CN" altLang="en-US" sz="28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3" name="图片 12"/>
          <p:cNvPicPr/>
          <p:nvPr/>
        </p:nvPicPr>
        <p:blipFill rotWithShape="1">
          <a:blip r:embed="rId2"/>
          <a:srcRect l="18425" t="17340" r="30275" b="24567"/>
          <a:stretch/>
        </p:blipFill>
        <p:spPr bwMode="auto">
          <a:xfrm>
            <a:off x="5360034" y="1562856"/>
            <a:ext cx="4524997" cy="40327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50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0500" y="587119"/>
            <a:ext cx="4800864" cy="520091"/>
            <a:chOff x="-12700" y="587118"/>
            <a:chExt cx="4662813" cy="520091"/>
          </a:xfrm>
        </p:grpSpPr>
        <p:sp>
          <p:nvSpPr>
            <p:cNvPr id="9" name="文本框 14"/>
            <p:cNvSpPr txBox="1"/>
            <p:nvPr/>
          </p:nvSpPr>
          <p:spPr>
            <a:xfrm>
              <a:off x="596349" y="600942"/>
              <a:ext cx="4053764" cy="492443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 sz="5400" b="1" baseline="0">
                  <a:solidFill>
                    <a:srgbClr val="F8D35E"/>
                  </a:solidFill>
                </a:defRPr>
              </a:lvl1pPr>
              <a:lvl2pPr indent="0">
                <a:buNone/>
                <a:defRPr sz="1200"/>
              </a:lvl2pPr>
              <a:lvl3pPr indent="0">
                <a:buNone/>
                <a:defRPr sz="1000"/>
              </a:lvl3pPr>
              <a:lvl4pPr indent="0">
                <a:buNone/>
                <a:defRPr sz="900"/>
              </a:lvl4pPr>
              <a:lvl5pPr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pPr algn="l"/>
              <a:r>
                <a:rPr lang="zh-CN" altLang="en-US" sz="3200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新知储备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----</a:t>
              </a:r>
              <a:r>
                <a:rPr lang="zh-CN" altLang="en-US" sz="3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传感器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-12700" y="587118"/>
              <a:ext cx="393700" cy="520091"/>
            </a:xfrm>
            <a:prstGeom prst="rect">
              <a:avLst/>
            </a:prstGeom>
            <a:solidFill>
              <a:srgbClr val="F8D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矩形 6"/>
          <p:cNvSpPr/>
          <p:nvPr/>
        </p:nvSpPr>
        <p:spPr>
          <a:xfrm>
            <a:off x="394857" y="1651084"/>
            <a:ext cx="533755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zh-CN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种检测装置，能感受到被测量的信息，并能将感受到的信息转换成为电信号，以满足信息的传输、处理、存储、显示、记录和控制等要求</a:t>
            </a:r>
            <a:r>
              <a:rPr lang="zh-CN" altLang="zh-CN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zh-CN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</a:t>
            </a:r>
            <a:r>
              <a:rPr lang="zh-CN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物体有了触觉、味觉和嗅觉等感觉，让物体慢慢变得“活”了起来。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3" t="41303" r="45074" b="20000"/>
          <a:stretch/>
        </p:blipFill>
        <p:spPr bwMode="auto">
          <a:xfrm>
            <a:off x="5822689" y="1971067"/>
            <a:ext cx="3962951" cy="3330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09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25"/>
          <a:stretch/>
        </p:blipFill>
        <p:spPr bwMode="auto">
          <a:xfrm>
            <a:off x="568290" y="4590815"/>
            <a:ext cx="4520921" cy="168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9658" y="6415599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温度传感器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-10501" y="341074"/>
            <a:ext cx="9579566" cy="984885"/>
            <a:chOff x="-12700" y="341073"/>
            <a:chExt cx="5197826" cy="984885"/>
          </a:xfrm>
        </p:grpSpPr>
        <p:sp>
          <p:nvSpPr>
            <p:cNvPr id="8" name="文本框 14"/>
            <p:cNvSpPr txBox="1"/>
            <p:nvPr/>
          </p:nvSpPr>
          <p:spPr>
            <a:xfrm>
              <a:off x="412658" y="341073"/>
              <a:ext cx="4772468" cy="984885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 sz="5400" b="1" baseline="0">
                  <a:solidFill>
                    <a:srgbClr val="F8D35E"/>
                  </a:solidFill>
                </a:defRPr>
              </a:lvl1pPr>
              <a:lvl2pPr indent="0">
                <a:buNone/>
                <a:defRPr sz="1200"/>
              </a:lvl2pPr>
              <a:lvl3pPr indent="0">
                <a:buNone/>
                <a:defRPr sz="1000"/>
              </a:lvl3pPr>
              <a:lvl4pPr indent="0">
                <a:buNone/>
                <a:defRPr sz="900"/>
              </a:lvl4pPr>
              <a:lvl5pPr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pPr algn="l"/>
              <a:r>
                <a:rPr lang="zh-CN" altLang="en-US" sz="3200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新知储备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----</a:t>
              </a:r>
              <a:r>
                <a:rPr lang="zh-CN" altLang="en-US" sz="3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zh-CN" altLang="zh-CN" sz="3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“五官”</a:t>
              </a:r>
              <a:r>
                <a:rPr lang="zh-CN" altLang="zh-CN" sz="3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传感器令电子设备更接近人类的</a:t>
              </a:r>
              <a:r>
                <a:rPr lang="zh-CN" altLang="zh-CN" sz="3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感觉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-12700" y="587118"/>
              <a:ext cx="393700" cy="520091"/>
            </a:xfrm>
            <a:prstGeom prst="rect">
              <a:avLst/>
            </a:prstGeom>
            <a:solidFill>
              <a:srgbClr val="F8D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568289" y="1360493"/>
            <a:ext cx="5040313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光敏传感器——视觉</a:t>
            </a:r>
            <a:r>
              <a: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   </a:t>
            </a:r>
            <a:endParaRPr lang="zh-CN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声</a:t>
            </a:r>
            <a:r>
              <a:rPr lang="zh-CN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敏传感器——听觉</a:t>
            </a:r>
            <a:r>
              <a: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    </a:t>
            </a:r>
            <a:endParaRPr lang="zh-CN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气敏传感器——嗅觉</a:t>
            </a:r>
            <a:r>
              <a: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   </a:t>
            </a:r>
            <a:endParaRPr lang="zh-CN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化学传感器——味觉</a:t>
            </a:r>
            <a:r>
              <a: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 </a:t>
            </a:r>
            <a:endParaRPr lang="zh-CN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压</a:t>
            </a:r>
            <a:r>
              <a:rPr lang="zh-CN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敏、温敏、流体传感器——触觉</a:t>
            </a:r>
            <a:r>
              <a: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 </a:t>
            </a:r>
            <a:endParaRPr lang="zh-CN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9" t="38050" r="48457" b="28995"/>
          <a:stretch/>
        </p:blipFill>
        <p:spPr bwMode="auto">
          <a:xfrm>
            <a:off x="6816020" y="1583139"/>
            <a:ext cx="2854609" cy="260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6523943" y="4190427"/>
            <a:ext cx="3438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让机器人具备像人类一样的触觉</a:t>
            </a:r>
          </a:p>
        </p:txBody>
      </p:sp>
      <p:pic>
        <p:nvPicPr>
          <p:cNvPr id="2051" name="Picture 3" descr="4-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994" y="4587319"/>
            <a:ext cx="419763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859276" y="6396336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声音传感器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898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0501" y="587119"/>
            <a:ext cx="8875966" cy="520091"/>
            <a:chOff x="-12700" y="587118"/>
            <a:chExt cx="7019556" cy="520091"/>
          </a:xfrm>
        </p:grpSpPr>
        <p:sp>
          <p:nvSpPr>
            <p:cNvPr id="9" name="文本框 14"/>
            <p:cNvSpPr txBox="1"/>
            <p:nvPr/>
          </p:nvSpPr>
          <p:spPr>
            <a:xfrm>
              <a:off x="596346" y="600942"/>
              <a:ext cx="6410510" cy="492443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 sz="5400" b="1" baseline="0">
                  <a:solidFill>
                    <a:srgbClr val="F8D35E"/>
                  </a:solidFill>
                </a:defRPr>
              </a:lvl1pPr>
              <a:lvl2pPr indent="0">
                <a:buNone/>
                <a:defRPr sz="1200"/>
              </a:lvl2pPr>
              <a:lvl3pPr indent="0">
                <a:buNone/>
                <a:defRPr sz="1000"/>
              </a:lvl3pPr>
              <a:lvl4pPr indent="0">
                <a:buNone/>
                <a:defRPr sz="900"/>
              </a:lvl4pPr>
              <a:lvl5pPr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pPr algn="l"/>
              <a:r>
                <a:rPr lang="zh-CN" altLang="en-US" sz="3200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新知储备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---- </a:t>
              </a:r>
              <a:r>
                <a:rPr lang="zh-CN" altLang="zh-CN" sz="3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射频</a:t>
              </a:r>
              <a:r>
                <a:rPr lang="zh-CN" altLang="zh-CN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识别（</a:t>
              </a:r>
              <a:r>
                <a:rPr lang="en-US" altLang="zh-CN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RFID</a:t>
              </a:r>
              <a:r>
                <a:rPr lang="zh-CN" altLang="zh-CN" sz="3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）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-12700" y="587118"/>
              <a:ext cx="393700" cy="520091"/>
            </a:xfrm>
            <a:prstGeom prst="rect">
              <a:avLst/>
            </a:prstGeom>
            <a:solidFill>
              <a:srgbClr val="F8D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329337" y="1790890"/>
            <a:ext cx="50419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  </a:t>
            </a:r>
            <a:r>
              <a:rPr lang="zh-CN" altLang="zh-CN" sz="2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即</a:t>
            </a:r>
            <a:r>
              <a:rPr lang="zh-CN" altLang="zh-CN" sz="2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射频识别技术，俗称电子标签，通过射频信号自动识别目标对象，并对其信息进行标志、登记、储存和管理。</a:t>
            </a:r>
            <a:endParaRPr lang="zh-CN" altLang="en-US" sz="2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1" name="Picture 6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1318" y="3129718"/>
            <a:ext cx="4161790" cy="2852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59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0501" y="587119"/>
            <a:ext cx="8875966" cy="520091"/>
            <a:chOff x="-12700" y="587118"/>
            <a:chExt cx="7019556" cy="520091"/>
          </a:xfrm>
        </p:grpSpPr>
        <p:sp>
          <p:nvSpPr>
            <p:cNvPr id="9" name="文本框 14"/>
            <p:cNvSpPr txBox="1"/>
            <p:nvPr/>
          </p:nvSpPr>
          <p:spPr>
            <a:xfrm>
              <a:off x="596346" y="600942"/>
              <a:ext cx="6410510" cy="492443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 sz="5400" b="1" baseline="0">
                  <a:solidFill>
                    <a:srgbClr val="F8D35E"/>
                  </a:solidFill>
                </a:defRPr>
              </a:lvl1pPr>
              <a:lvl2pPr indent="0">
                <a:buNone/>
                <a:defRPr sz="1200"/>
              </a:lvl2pPr>
              <a:lvl3pPr indent="0">
                <a:buNone/>
                <a:defRPr sz="1000"/>
              </a:lvl3pPr>
              <a:lvl4pPr indent="0">
                <a:buNone/>
                <a:defRPr sz="900"/>
              </a:lvl4pPr>
              <a:lvl5pPr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pPr algn="l"/>
              <a:r>
                <a:rPr lang="zh-CN" altLang="en-US" sz="3200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新知储备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---- </a:t>
              </a:r>
              <a:r>
                <a:rPr lang="zh-CN" altLang="zh-CN" sz="3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射频</a:t>
              </a:r>
              <a:r>
                <a:rPr lang="zh-CN" altLang="zh-CN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识别（</a:t>
              </a:r>
              <a:r>
                <a:rPr lang="en-US" altLang="zh-CN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RFID</a:t>
              </a:r>
              <a:r>
                <a:rPr lang="zh-CN" altLang="zh-CN" sz="3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）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-12700" y="587118"/>
              <a:ext cx="393700" cy="520091"/>
            </a:xfrm>
            <a:prstGeom prst="rect">
              <a:avLst/>
            </a:prstGeom>
            <a:solidFill>
              <a:srgbClr val="F8D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7" name="内容占位符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2872094"/>
              </p:ext>
            </p:extLst>
          </p:nvPr>
        </p:nvGraphicFramePr>
        <p:xfrm>
          <a:off x="586784" y="1214652"/>
          <a:ext cx="5123063" cy="5540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3210" y="1163364"/>
            <a:ext cx="4009526" cy="536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400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0501" y="587119"/>
            <a:ext cx="8875966" cy="520091"/>
            <a:chOff x="-12700" y="587118"/>
            <a:chExt cx="7019556" cy="520091"/>
          </a:xfrm>
        </p:grpSpPr>
        <p:sp>
          <p:nvSpPr>
            <p:cNvPr id="9" name="文本框 14"/>
            <p:cNvSpPr txBox="1"/>
            <p:nvPr/>
          </p:nvSpPr>
          <p:spPr>
            <a:xfrm>
              <a:off x="596346" y="600943"/>
              <a:ext cx="6410510" cy="492443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 sz="5400" b="1" baseline="0">
                  <a:solidFill>
                    <a:srgbClr val="F8D35E"/>
                  </a:solidFill>
                </a:defRPr>
              </a:lvl1pPr>
              <a:lvl2pPr indent="0">
                <a:buNone/>
                <a:defRPr sz="1200"/>
              </a:lvl2pPr>
              <a:lvl3pPr indent="0">
                <a:buNone/>
                <a:defRPr sz="1000"/>
              </a:lvl3pPr>
              <a:lvl4pPr indent="0">
                <a:buNone/>
                <a:defRPr sz="900"/>
              </a:lvl4pPr>
              <a:lvl5pPr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pPr algn="l"/>
              <a:r>
                <a:rPr lang="zh-CN" altLang="en-US" sz="3200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新知储备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---- RFID</a:t>
              </a:r>
              <a:r>
                <a:rPr lang="zh-CN" altLang="zh-CN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系统</a:t>
              </a:r>
              <a:r>
                <a:rPr lang="zh-CN" altLang="zh-CN" sz="3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组成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-12700" y="587118"/>
              <a:ext cx="393700" cy="520091"/>
            </a:xfrm>
            <a:prstGeom prst="rect">
              <a:avLst/>
            </a:prstGeom>
            <a:solidFill>
              <a:srgbClr val="F8D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167" y="1489157"/>
            <a:ext cx="4849784" cy="377630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38409" y="1669150"/>
            <a:ext cx="47266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电子</a:t>
            </a:r>
            <a:r>
              <a:rPr lang="zh-CN" altLang="zh-CN" sz="240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标签：由芯片和标签天线或线圈组成，通过电感耦合或电磁反射原理与读写器进行通信</a:t>
            </a:r>
            <a:r>
              <a:rPr lang="zh-CN" altLang="zh-CN" sz="2400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；</a:t>
            </a:r>
            <a:endParaRPr lang="en-US" altLang="zh-CN" sz="2400" dirty="0" smtClean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  <a:p>
            <a:r>
              <a:rPr lang="en-US" altLang="zh-CN" sz="240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 </a:t>
            </a:r>
            <a:endParaRPr lang="zh-CN" altLang="zh-CN" sz="2400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  <a:p>
            <a:r>
              <a:rPr lang="zh-CN" altLang="zh-CN" sz="240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读写器：读取</a:t>
            </a:r>
            <a:r>
              <a:rPr lang="en-US" altLang="zh-CN" sz="240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(</a:t>
            </a:r>
            <a:r>
              <a:rPr lang="zh-CN" altLang="zh-CN" sz="240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在读写卡中还可以写入</a:t>
            </a:r>
            <a:r>
              <a:rPr lang="en-US" altLang="zh-CN" sz="240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)</a:t>
            </a:r>
            <a:r>
              <a:rPr lang="zh-CN" altLang="zh-CN" sz="240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标签信息的设备</a:t>
            </a:r>
            <a:r>
              <a:rPr lang="zh-CN" altLang="zh-CN" sz="2400" dirty="0" smtClean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；</a:t>
            </a:r>
            <a:endParaRPr lang="en-US" altLang="zh-CN" sz="2400" dirty="0" smtClean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  <a:p>
            <a:r>
              <a:rPr lang="en-US" altLang="zh-CN" sz="240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 </a:t>
            </a:r>
            <a:endParaRPr lang="zh-CN" altLang="zh-CN" sz="2400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  <a:p>
            <a:r>
              <a:rPr lang="zh-CN" altLang="zh-CN" sz="2400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天线：可内置在读写器中，也可通过同轴电缆与读写器天线接口相连定义。</a:t>
            </a:r>
            <a:endParaRPr lang="zh-CN" altLang="en-US" sz="2400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103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0501" y="587119"/>
            <a:ext cx="8875966" cy="520091"/>
            <a:chOff x="-12700" y="587118"/>
            <a:chExt cx="7019556" cy="520091"/>
          </a:xfrm>
        </p:grpSpPr>
        <p:sp>
          <p:nvSpPr>
            <p:cNvPr id="9" name="文本框 14"/>
            <p:cNvSpPr txBox="1"/>
            <p:nvPr/>
          </p:nvSpPr>
          <p:spPr>
            <a:xfrm>
              <a:off x="596346" y="600942"/>
              <a:ext cx="6410510" cy="492443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 sz="5400" b="1" baseline="0">
                  <a:solidFill>
                    <a:srgbClr val="F8D35E"/>
                  </a:solidFill>
                </a:defRPr>
              </a:lvl1pPr>
              <a:lvl2pPr indent="0">
                <a:buNone/>
                <a:defRPr sz="1200"/>
              </a:lvl2pPr>
              <a:lvl3pPr indent="0">
                <a:buNone/>
                <a:defRPr sz="1000"/>
              </a:lvl3pPr>
              <a:lvl4pPr indent="0">
                <a:buNone/>
                <a:defRPr sz="900"/>
              </a:lvl4pPr>
              <a:lvl5pPr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pPr algn="l"/>
              <a:r>
                <a:rPr lang="zh-CN" altLang="en-US" sz="3200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新知应用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---- </a:t>
              </a:r>
              <a:r>
                <a:rPr lang="zh-CN" altLang="en-US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观看</a:t>
              </a:r>
              <a:r>
                <a:rPr lang="zh-CN" altLang="en-US" sz="3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视频，体验物联网应用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-12700" y="587118"/>
              <a:ext cx="393700" cy="520091"/>
            </a:xfrm>
            <a:prstGeom prst="rect">
              <a:avLst/>
            </a:prstGeom>
            <a:solidFill>
              <a:srgbClr val="F8D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/>
          <p:nvPr/>
        </p:nvPicPr>
        <p:blipFill rotWithShape="1">
          <a:blip r:embed="rId2"/>
          <a:srcRect l="28179" t="20520" r="26662" b="32948"/>
          <a:stretch/>
        </p:blipFill>
        <p:spPr bwMode="auto">
          <a:xfrm>
            <a:off x="4402236" y="2299325"/>
            <a:ext cx="3320312" cy="28525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图片 6"/>
          <p:cNvPicPr/>
          <p:nvPr/>
        </p:nvPicPr>
        <p:blipFill rotWithShape="1">
          <a:blip r:embed="rId3"/>
          <a:srcRect l="30889" t="19942" r="29191" b="31792"/>
          <a:stretch/>
        </p:blipFill>
        <p:spPr bwMode="auto">
          <a:xfrm>
            <a:off x="635488" y="1453164"/>
            <a:ext cx="3652539" cy="3057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图片 12"/>
          <p:cNvPicPr/>
          <p:nvPr/>
        </p:nvPicPr>
        <p:blipFill rotWithShape="1">
          <a:blip r:embed="rId4"/>
          <a:srcRect l="15535" t="11851" r="15282" b="19364"/>
          <a:stretch/>
        </p:blipFill>
        <p:spPr bwMode="auto">
          <a:xfrm>
            <a:off x="6612589" y="3875964"/>
            <a:ext cx="3320312" cy="28385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5487" y="4772005"/>
            <a:ext cx="3652539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观看视频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r>
              <a:rPr lang="en-US" altLang="zh-CN" dirty="0"/>
              <a:t> </a:t>
            </a:r>
            <a:r>
              <a:rPr lang="en-US" altLang="zh-CN" dirty="0" smtClean="0"/>
              <a:t>      </a:t>
            </a:r>
            <a:r>
              <a:rPr lang="zh-CN" altLang="en-US" dirty="0" smtClean="0">
                <a:solidFill>
                  <a:schemeClr val="bg1"/>
                </a:solidFill>
              </a:rPr>
              <a:t>该项目中试用了哪些物联网关键技术，分别控制哪些因素？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7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/>
          <p:nvPr/>
        </p:nvPicPr>
        <p:blipFill rotWithShape="1">
          <a:blip r:embed="rId2"/>
          <a:srcRect l="33779" t="13295" r="15462" b="20520"/>
          <a:stretch/>
        </p:blipFill>
        <p:spPr bwMode="auto">
          <a:xfrm>
            <a:off x="6885791" y="3672873"/>
            <a:ext cx="3008437" cy="2964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图片 11"/>
          <p:cNvPicPr/>
          <p:nvPr/>
        </p:nvPicPr>
        <p:blipFill rotWithShape="1">
          <a:blip r:embed="rId3"/>
          <a:srcRect l="37430" t="23037" r="15643" b="20808"/>
          <a:stretch/>
        </p:blipFill>
        <p:spPr bwMode="auto">
          <a:xfrm>
            <a:off x="4276743" y="2481119"/>
            <a:ext cx="3385285" cy="29370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-10501" y="587119"/>
            <a:ext cx="8875966" cy="520091"/>
            <a:chOff x="-12700" y="587118"/>
            <a:chExt cx="7019556" cy="520091"/>
          </a:xfrm>
        </p:grpSpPr>
        <p:sp>
          <p:nvSpPr>
            <p:cNvPr id="9" name="文本框 14"/>
            <p:cNvSpPr txBox="1"/>
            <p:nvPr/>
          </p:nvSpPr>
          <p:spPr>
            <a:xfrm>
              <a:off x="596346" y="600942"/>
              <a:ext cx="6410510" cy="492443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 sz="5400" b="1" baseline="0">
                  <a:solidFill>
                    <a:srgbClr val="F8D35E"/>
                  </a:solidFill>
                </a:defRPr>
              </a:lvl1pPr>
              <a:lvl2pPr indent="0">
                <a:buNone/>
                <a:defRPr sz="1200"/>
              </a:lvl2pPr>
              <a:lvl3pPr indent="0">
                <a:buNone/>
                <a:defRPr sz="1000"/>
              </a:lvl3pPr>
              <a:lvl4pPr indent="0">
                <a:buNone/>
                <a:defRPr sz="900"/>
              </a:lvl4pPr>
              <a:lvl5pPr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pPr algn="l"/>
              <a:r>
                <a:rPr lang="zh-CN" altLang="en-US" sz="3200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新知应用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----</a:t>
              </a:r>
              <a:r>
                <a:rPr lang="zh-CN" altLang="en-US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观看视频，体验物联网应用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-12700" y="587118"/>
              <a:ext cx="393700" cy="520091"/>
            </a:xfrm>
            <a:prstGeom prst="rect">
              <a:avLst/>
            </a:prstGeom>
            <a:solidFill>
              <a:srgbClr val="F8D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/>
          <p:nvPr/>
        </p:nvPicPr>
        <p:blipFill rotWithShape="1">
          <a:blip r:embed="rId4"/>
          <a:srcRect l="31250" t="19942" r="29914" b="30057"/>
          <a:stretch/>
        </p:blipFill>
        <p:spPr bwMode="auto">
          <a:xfrm>
            <a:off x="759616" y="1333718"/>
            <a:ext cx="3393000" cy="31700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35487" y="4772005"/>
            <a:ext cx="3652539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观看视频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r>
              <a:rPr lang="en-US" altLang="zh-CN" dirty="0"/>
              <a:t> </a:t>
            </a:r>
            <a:r>
              <a:rPr lang="en-US" altLang="zh-CN" dirty="0" smtClean="0"/>
              <a:t>      </a:t>
            </a:r>
            <a:r>
              <a:rPr lang="zh-CN" altLang="en-US" dirty="0" smtClean="0">
                <a:solidFill>
                  <a:schemeClr val="bg1"/>
                </a:solidFill>
              </a:rPr>
              <a:t>该项目中试用了哪些物联网关键技术，分别控制哪些因素？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37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第一PPT模板网-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</TotalTime>
  <Words>644</Words>
  <Application>Microsoft Office PowerPoint</Application>
  <PresentationFormat>自定义</PresentationFormat>
  <Paragraphs>64</Paragraphs>
  <Slides>16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17" baseType="lpstr">
      <vt:lpstr>第一PPT模板网-WWW.1PPT.COM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bilin</dc:creator>
  <cp:lastModifiedBy>King</cp:lastModifiedBy>
  <cp:revision>465</cp:revision>
  <dcterms:created xsi:type="dcterms:W3CDTF">2015-03-19T06:14:36Z</dcterms:created>
  <dcterms:modified xsi:type="dcterms:W3CDTF">2017-04-28T06:35:54Z</dcterms:modified>
</cp:coreProperties>
</file>